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602" r:id="rId3"/>
    <p:sldId id="582" r:id="rId4"/>
    <p:sldId id="609" r:id="rId5"/>
    <p:sldId id="604" r:id="rId6"/>
    <p:sldId id="611" r:id="rId7"/>
    <p:sldId id="584" r:id="rId8"/>
    <p:sldId id="614" r:id="rId9"/>
    <p:sldId id="647" r:id="rId10"/>
    <p:sldId id="648" r:id="rId11"/>
    <p:sldId id="600" r:id="rId12"/>
    <p:sldId id="649" r:id="rId13"/>
    <p:sldId id="650" r:id="rId14"/>
    <p:sldId id="651" r:id="rId15"/>
    <p:sldId id="652" r:id="rId16"/>
    <p:sldId id="601" r:id="rId17"/>
    <p:sldId id="635" r:id="rId18"/>
    <p:sldId id="629" r:id="rId19"/>
    <p:sldId id="628" r:id="rId20"/>
    <p:sldId id="630" r:id="rId21"/>
    <p:sldId id="634" r:id="rId22"/>
    <p:sldId id="636" r:id="rId23"/>
    <p:sldId id="666" r:id="rId24"/>
    <p:sldId id="640" r:id="rId25"/>
    <p:sldId id="667" r:id="rId26"/>
    <p:sldId id="659" r:id="rId27"/>
    <p:sldId id="660" r:id="rId28"/>
    <p:sldId id="661" r:id="rId29"/>
    <p:sldId id="664" r:id="rId30"/>
    <p:sldId id="665" r:id="rId31"/>
    <p:sldId id="658" r:id="rId32"/>
    <p:sldId id="668" r:id="rId33"/>
    <p:sldId id="662" r:id="rId34"/>
    <p:sldId id="653" r:id="rId35"/>
    <p:sldId id="657" r:id="rId36"/>
    <p:sldId id="655" r:id="rId37"/>
    <p:sldId id="654" r:id="rId38"/>
    <p:sldId id="639" r:id="rId39"/>
    <p:sldId id="641" r:id="rId40"/>
    <p:sldId id="642" r:id="rId4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929"/>
    <a:srgbClr val="F3E500"/>
    <a:srgbClr val="C0C0C0"/>
    <a:srgbClr val="47704C"/>
    <a:srgbClr val="FFFFFF"/>
    <a:srgbClr val="E6A8BF"/>
    <a:srgbClr val="D6AC2D"/>
    <a:srgbClr val="2C81A8"/>
    <a:srgbClr val="333333"/>
    <a:srgbClr val="FFC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5" autoAdjust="0"/>
    <p:restoredTop sz="94660"/>
  </p:normalViewPr>
  <p:slideViewPr>
    <p:cSldViewPr snapToGrid="0">
      <p:cViewPr>
        <p:scale>
          <a:sx n="42" d="100"/>
          <a:sy n="42" d="100"/>
        </p:scale>
        <p:origin x="15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865BF3-4332-4C44-8014-8C9A6D79B93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FBAFF6-6D51-411F-8941-F8C3522A1567}">
      <dgm:prSet phldrT="[Text]" phldr="0" custT="1"/>
      <dgm:spPr>
        <a:solidFill>
          <a:srgbClr val="F3E500"/>
        </a:solidFill>
        <a:ln>
          <a:noFill/>
        </a:ln>
      </dgm:spPr>
      <dgm:t>
        <a:bodyPr/>
        <a:lstStyle/>
        <a:p>
          <a:r>
            <a:rPr lang="en-US" sz="2400" b="1" dirty="0">
              <a:solidFill>
                <a:srgbClr val="3B3A3B"/>
              </a:solidFill>
              <a:latin typeface="Aptos" panose="020B0004020202020204" pitchFamily="34" charset="0"/>
            </a:rPr>
            <a:t>Listen</a:t>
          </a:r>
        </a:p>
      </dgm:t>
    </dgm:pt>
    <dgm:pt modelId="{E2D87D31-6E76-48A1-84B4-B3B4BDB646AB}" type="parTrans" cxnId="{1E0C83C8-220B-4448-B10A-F7BFB199259F}">
      <dgm:prSet/>
      <dgm:spPr/>
      <dgm:t>
        <a:bodyPr/>
        <a:lstStyle/>
        <a:p>
          <a:endParaRPr lang="en-US" sz="2400"/>
        </a:p>
      </dgm:t>
    </dgm:pt>
    <dgm:pt modelId="{79629248-ECF9-4BE5-A76B-A70902928DC5}" type="sibTrans" cxnId="{1E0C83C8-220B-4448-B10A-F7BFB199259F}">
      <dgm:prSet/>
      <dgm:spPr/>
      <dgm:t>
        <a:bodyPr/>
        <a:lstStyle/>
        <a:p>
          <a:endParaRPr lang="en-US" sz="2400"/>
        </a:p>
      </dgm:t>
    </dgm:pt>
    <dgm:pt modelId="{D1CA111D-2C12-49CB-9EB9-EE757BD9002F}">
      <dgm:prSet phldrT="[Text]" phldr="0" custT="1"/>
      <dgm:spPr>
        <a:solidFill>
          <a:srgbClr val="F3E500"/>
        </a:solidFill>
        <a:ln>
          <a:noFill/>
        </a:ln>
      </dgm:spPr>
      <dgm:t>
        <a:bodyPr/>
        <a:lstStyle/>
        <a:p>
          <a:r>
            <a:rPr lang="en-US" sz="2400" b="1" dirty="0">
              <a:solidFill>
                <a:srgbClr val="3B3A3B"/>
              </a:solidFill>
              <a:latin typeface="Aptos" panose="020B0004020202020204" pitchFamily="34" charset="0"/>
            </a:rPr>
            <a:t>Align</a:t>
          </a:r>
        </a:p>
      </dgm:t>
    </dgm:pt>
    <dgm:pt modelId="{68645F2D-091E-459E-BD97-8CDB9896D56F}" type="parTrans" cxnId="{ECDB4D5F-B4DF-45F1-A94B-B2273366C6F4}">
      <dgm:prSet/>
      <dgm:spPr/>
      <dgm:t>
        <a:bodyPr/>
        <a:lstStyle/>
        <a:p>
          <a:endParaRPr lang="en-US" sz="2400"/>
        </a:p>
      </dgm:t>
    </dgm:pt>
    <dgm:pt modelId="{FF5C079C-F0DD-47FE-B759-2F288A8FB626}" type="sibTrans" cxnId="{ECDB4D5F-B4DF-45F1-A94B-B2273366C6F4}">
      <dgm:prSet/>
      <dgm:spPr/>
      <dgm:t>
        <a:bodyPr/>
        <a:lstStyle/>
        <a:p>
          <a:endParaRPr lang="en-US" sz="2400"/>
        </a:p>
      </dgm:t>
    </dgm:pt>
    <dgm:pt modelId="{CB42DF49-881A-4542-8B70-2CA7C1A713D1}">
      <dgm:prSet phldrT="[Text]" phldr="0" custT="1"/>
      <dgm:spPr>
        <a:solidFill>
          <a:srgbClr val="F3E500"/>
        </a:solidFill>
        <a:ln>
          <a:noFill/>
        </a:ln>
      </dgm:spPr>
      <dgm:t>
        <a:bodyPr/>
        <a:lstStyle/>
        <a:p>
          <a:r>
            <a:rPr lang="en-US" sz="2400" b="1" dirty="0">
              <a:solidFill>
                <a:srgbClr val="333333"/>
              </a:solidFill>
              <a:latin typeface="Aptos" panose="020B0004020202020204" pitchFamily="34" charset="0"/>
            </a:rPr>
            <a:t>Design</a:t>
          </a:r>
        </a:p>
      </dgm:t>
    </dgm:pt>
    <dgm:pt modelId="{68730FF2-35F3-4E10-82C0-F0CFF3849BD2}" type="parTrans" cxnId="{0C6F90B8-C00F-45F2-8CCC-7134F325A986}">
      <dgm:prSet/>
      <dgm:spPr/>
      <dgm:t>
        <a:bodyPr/>
        <a:lstStyle/>
        <a:p>
          <a:endParaRPr lang="en-US" sz="2400"/>
        </a:p>
      </dgm:t>
    </dgm:pt>
    <dgm:pt modelId="{6D6311BB-E53A-4E69-8CA2-A2DE344A34A9}" type="sibTrans" cxnId="{0C6F90B8-C00F-45F2-8CCC-7134F325A986}">
      <dgm:prSet/>
      <dgm:spPr/>
      <dgm:t>
        <a:bodyPr/>
        <a:lstStyle/>
        <a:p>
          <a:endParaRPr lang="en-US" sz="2400"/>
        </a:p>
      </dgm:t>
    </dgm:pt>
    <dgm:pt modelId="{D708F1E0-BB49-4165-8ED3-EDDFE71A698F}">
      <dgm:prSet custT="1"/>
      <dgm:spPr>
        <a:solidFill>
          <a:schemeClr val="bg1">
            <a:lumMod val="95000"/>
          </a:schemeClr>
        </a:solidFill>
        <a:ln>
          <a:noFill/>
        </a:ln>
      </dgm:spPr>
      <dgm:t>
        <a:bodyPr/>
        <a:lstStyle/>
        <a:p>
          <a:r>
            <a:rPr lang="en-US" sz="1800" b="1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rPr>
            <a:t>Coordinate</a:t>
          </a:r>
        </a:p>
      </dgm:t>
    </dgm:pt>
    <dgm:pt modelId="{4CEC387C-3D78-453D-9D97-CC9148DCAE33}" type="parTrans" cxnId="{6371E539-096F-49E9-833F-9C77AE6F287D}">
      <dgm:prSet/>
      <dgm:spPr/>
      <dgm:t>
        <a:bodyPr/>
        <a:lstStyle/>
        <a:p>
          <a:endParaRPr lang="en-US" sz="2400"/>
        </a:p>
      </dgm:t>
    </dgm:pt>
    <dgm:pt modelId="{8FB9F897-5555-465F-A939-8A4B6AC77102}" type="sibTrans" cxnId="{6371E539-096F-49E9-833F-9C77AE6F287D}">
      <dgm:prSet/>
      <dgm:spPr/>
      <dgm:t>
        <a:bodyPr/>
        <a:lstStyle/>
        <a:p>
          <a:endParaRPr lang="en-US" sz="2400"/>
        </a:p>
      </dgm:t>
    </dgm:pt>
    <dgm:pt modelId="{A1722364-938D-465F-86B1-00A6DE3B2B99}">
      <dgm:prSet custT="1"/>
      <dgm:spPr>
        <a:solidFill>
          <a:schemeClr val="bg1">
            <a:lumMod val="95000"/>
          </a:schemeClr>
        </a:solidFill>
        <a:ln>
          <a:noFill/>
        </a:ln>
      </dgm:spPr>
      <dgm:t>
        <a:bodyPr/>
        <a:lstStyle/>
        <a:p>
          <a:r>
            <a:rPr lang="en-US" sz="2400" b="1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rPr>
            <a:t>Deliver</a:t>
          </a:r>
        </a:p>
      </dgm:t>
    </dgm:pt>
    <dgm:pt modelId="{445F047B-52FB-448A-9DF9-835240ED37BF}" type="parTrans" cxnId="{296C252D-B91D-4D67-9368-F6BE0F143961}">
      <dgm:prSet/>
      <dgm:spPr/>
      <dgm:t>
        <a:bodyPr/>
        <a:lstStyle/>
        <a:p>
          <a:endParaRPr lang="en-US" sz="2400"/>
        </a:p>
      </dgm:t>
    </dgm:pt>
    <dgm:pt modelId="{006CBE23-2902-4479-AD12-D35EB5BFD2FC}" type="sibTrans" cxnId="{296C252D-B91D-4D67-9368-F6BE0F143961}">
      <dgm:prSet/>
      <dgm:spPr/>
      <dgm:t>
        <a:bodyPr/>
        <a:lstStyle/>
        <a:p>
          <a:endParaRPr lang="en-US" sz="2400"/>
        </a:p>
      </dgm:t>
    </dgm:pt>
    <dgm:pt modelId="{25B6D546-E171-4D03-8600-223E83571667}" type="pres">
      <dgm:prSet presAssocID="{0F865BF3-4332-4C44-8014-8C9A6D79B932}" presName="Name0" presStyleCnt="0">
        <dgm:presLayoutVars>
          <dgm:dir/>
          <dgm:animLvl val="lvl"/>
          <dgm:resizeHandles val="exact"/>
        </dgm:presLayoutVars>
      </dgm:prSet>
      <dgm:spPr/>
    </dgm:pt>
    <dgm:pt modelId="{CD0EF355-0B44-4A65-8A60-FF03B89C084D}" type="pres">
      <dgm:prSet presAssocID="{EFFBAFF6-6D51-411F-8941-F8C3522A1567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46727E5-9832-434F-BDFE-356DE30CE168}" type="pres">
      <dgm:prSet presAssocID="{79629248-ECF9-4BE5-A76B-A70902928DC5}" presName="parTxOnlySpace" presStyleCnt="0"/>
      <dgm:spPr/>
    </dgm:pt>
    <dgm:pt modelId="{525E8C2C-AC2C-49A0-A438-ECDC65220466}" type="pres">
      <dgm:prSet presAssocID="{D1CA111D-2C12-49CB-9EB9-EE757BD9002F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0E139B54-0307-45FE-A512-C8A2A72C841B}" type="pres">
      <dgm:prSet presAssocID="{FF5C079C-F0DD-47FE-B759-2F288A8FB626}" presName="parTxOnlySpace" presStyleCnt="0"/>
      <dgm:spPr/>
    </dgm:pt>
    <dgm:pt modelId="{7AFBC866-A08F-4D5C-804F-83AD0BF6E57B}" type="pres">
      <dgm:prSet presAssocID="{CB42DF49-881A-4542-8B70-2CA7C1A713D1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74AED342-5C9B-47DD-8EAD-3B040A26F1ED}" type="pres">
      <dgm:prSet presAssocID="{6D6311BB-E53A-4E69-8CA2-A2DE344A34A9}" presName="parTxOnlySpace" presStyleCnt="0"/>
      <dgm:spPr/>
    </dgm:pt>
    <dgm:pt modelId="{7F4948AD-F5A4-4BB0-8DF7-75B1DC67FE35}" type="pres">
      <dgm:prSet presAssocID="{D708F1E0-BB49-4165-8ED3-EDDFE71A698F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9FE0ABF-3F17-46E9-8684-76AE19892975}" type="pres">
      <dgm:prSet presAssocID="{8FB9F897-5555-465F-A939-8A4B6AC77102}" presName="parTxOnlySpace" presStyleCnt="0"/>
      <dgm:spPr/>
    </dgm:pt>
    <dgm:pt modelId="{55AAD41E-2EC9-4741-BA24-71D1ED340746}" type="pres">
      <dgm:prSet presAssocID="{A1722364-938D-465F-86B1-00A6DE3B2B99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907BB51C-FE71-437D-94CA-2EA0C220969A}" type="presOf" srcId="{0F865BF3-4332-4C44-8014-8C9A6D79B932}" destId="{25B6D546-E171-4D03-8600-223E83571667}" srcOrd="0" destOrd="0" presId="urn:microsoft.com/office/officeart/2005/8/layout/chevron1"/>
    <dgm:cxn modelId="{296C252D-B91D-4D67-9368-F6BE0F143961}" srcId="{0F865BF3-4332-4C44-8014-8C9A6D79B932}" destId="{A1722364-938D-465F-86B1-00A6DE3B2B99}" srcOrd="4" destOrd="0" parTransId="{445F047B-52FB-448A-9DF9-835240ED37BF}" sibTransId="{006CBE23-2902-4479-AD12-D35EB5BFD2FC}"/>
    <dgm:cxn modelId="{6371E539-096F-49E9-833F-9C77AE6F287D}" srcId="{0F865BF3-4332-4C44-8014-8C9A6D79B932}" destId="{D708F1E0-BB49-4165-8ED3-EDDFE71A698F}" srcOrd="3" destOrd="0" parTransId="{4CEC387C-3D78-453D-9D97-CC9148DCAE33}" sibTransId="{8FB9F897-5555-465F-A939-8A4B6AC77102}"/>
    <dgm:cxn modelId="{4282AA40-4FD3-4A9C-92CB-3A32DFACA564}" type="presOf" srcId="{CB42DF49-881A-4542-8B70-2CA7C1A713D1}" destId="{7AFBC866-A08F-4D5C-804F-83AD0BF6E57B}" srcOrd="0" destOrd="0" presId="urn:microsoft.com/office/officeart/2005/8/layout/chevron1"/>
    <dgm:cxn modelId="{ECDB4D5F-B4DF-45F1-A94B-B2273366C6F4}" srcId="{0F865BF3-4332-4C44-8014-8C9A6D79B932}" destId="{D1CA111D-2C12-49CB-9EB9-EE757BD9002F}" srcOrd="1" destOrd="0" parTransId="{68645F2D-091E-459E-BD97-8CDB9896D56F}" sibTransId="{FF5C079C-F0DD-47FE-B759-2F288A8FB626}"/>
    <dgm:cxn modelId="{BD04E956-2F9B-4323-9B6A-74D6867BC858}" type="presOf" srcId="{A1722364-938D-465F-86B1-00A6DE3B2B99}" destId="{55AAD41E-2EC9-4741-BA24-71D1ED340746}" srcOrd="0" destOrd="0" presId="urn:microsoft.com/office/officeart/2005/8/layout/chevron1"/>
    <dgm:cxn modelId="{FB93499C-0AE3-4BE9-8240-C4FB7A68B8B8}" type="presOf" srcId="{EFFBAFF6-6D51-411F-8941-F8C3522A1567}" destId="{CD0EF355-0B44-4A65-8A60-FF03B89C084D}" srcOrd="0" destOrd="0" presId="urn:microsoft.com/office/officeart/2005/8/layout/chevron1"/>
    <dgm:cxn modelId="{0C6F90B8-C00F-45F2-8CCC-7134F325A986}" srcId="{0F865BF3-4332-4C44-8014-8C9A6D79B932}" destId="{CB42DF49-881A-4542-8B70-2CA7C1A713D1}" srcOrd="2" destOrd="0" parTransId="{68730FF2-35F3-4E10-82C0-F0CFF3849BD2}" sibTransId="{6D6311BB-E53A-4E69-8CA2-A2DE344A34A9}"/>
    <dgm:cxn modelId="{1E0C83C8-220B-4448-B10A-F7BFB199259F}" srcId="{0F865BF3-4332-4C44-8014-8C9A6D79B932}" destId="{EFFBAFF6-6D51-411F-8941-F8C3522A1567}" srcOrd="0" destOrd="0" parTransId="{E2D87D31-6E76-48A1-84B4-B3B4BDB646AB}" sibTransId="{79629248-ECF9-4BE5-A76B-A70902928DC5}"/>
    <dgm:cxn modelId="{1169D4D0-360C-458D-B3B4-42B9CC80D066}" type="presOf" srcId="{D708F1E0-BB49-4165-8ED3-EDDFE71A698F}" destId="{7F4948AD-F5A4-4BB0-8DF7-75B1DC67FE35}" srcOrd="0" destOrd="0" presId="urn:microsoft.com/office/officeart/2005/8/layout/chevron1"/>
    <dgm:cxn modelId="{227CDCFA-40B3-4B8A-B05D-27505CDE9A28}" type="presOf" srcId="{D1CA111D-2C12-49CB-9EB9-EE757BD9002F}" destId="{525E8C2C-AC2C-49A0-A438-ECDC65220466}" srcOrd="0" destOrd="0" presId="urn:microsoft.com/office/officeart/2005/8/layout/chevron1"/>
    <dgm:cxn modelId="{FF81F2F7-6DF7-4DE8-B06A-8C74D3140B42}" type="presParOf" srcId="{25B6D546-E171-4D03-8600-223E83571667}" destId="{CD0EF355-0B44-4A65-8A60-FF03B89C084D}" srcOrd="0" destOrd="0" presId="urn:microsoft.com/office/officeart/2005/8/layout/chevron1"/>
    <dgm:cxn modelId="{44CF1900-6B39-49C5-85D6-5A8DA24C782C}" type="presParOf" srcId="{25B6D546-E171-4D03-8600-223E83571667}" destId="{246727E5-9832-434F-BDFE-356DE30CE168}" srcOrd="1" destOrd="0" presId="urn:microsoft.com/office/officeart/2005/8/layout/chevron1"/>
    <dgm:cxn modelId="{7FFA23E5-E1F5-47AD-B0C6-09E33DD4823C}" type="presParOf" srcId="{25B6D546-E171-4D03-8600-223E83571667}" destId="{525E8C2C-AC2C-49A0-A438-ECDC65220466}" srcOrd="2" destOrd="0" presId="urn:microsoft.com/office/officeart/2005/8/layout/chevron1"/>
    <dgm:cxn modelId="{852CF795-81AA-49D2-9FA0-D372B04F834F}" type="presParOf" srcId="{25B6D546-E171-4D03-8600-223E83571667}" destId="{0E139B54-0307-45FE-A512-C8A2A72C841B}" srcOrd="3" destOrd="0" presId="urn:microsoft.com/office/officeart/2005/8/layout/chevron1"/>
    <dgm:cxn modelId="{8667E4CD-A43E-4FE8-A8B5-37440EF22DCE}" type="presParOf" srcId="{25B6D546-E171-4D03-8600-223E83571667}" destId="{7AFBC866-A08F-4D5C-804F-83AD0BF6E57B}" srcOrd="4" destOrd="0" presId="urn:microsoft.com/office/officeart/2005/8/layout/chevron1"/>
    <dgm:cxn modelId="{B4D4BC62-7D9A-464D-8951-9BA8DEE53285}" type="presParOf" srcId="{25B6D546-E171-4D03-8600-223E83571667}" destId="{74AED342-5C9B-47DD-8EAD-3B040A26F1ED}" srcOrd="5" destOrd="0" presId="urn:microsoft.com/office/officeart/2005/8/layout/chevron1"/>
    <dgm:cxn modelId="{0E00DC97-2054-46F2-981C-A48E88D520CC}" type="presParOf" srcId="{25B6D546-E171-4D03-8600-223E83571667}" destId="{7F4948AD-F5A4-4BB0-8DF7-75B1DC67FE35}" srcOrd="6" destOrd="0" presId="urn:microsoft.com/office/officeart/2005/8/layout/chevron1"/>
    <dgm:cxn modelId="{94E4E96D-F0A1-4851-B14B-2C9DEFDD8A5E}" type="presParOf" srcId="{25B6D546-E171-4D03-8600-223E83571667}" destId="{C9FE0ABF-3F17-46E9-8684-76AE19892975}" srcOrd="7" destOrd="0" presId="urn:microsoft.com/office/officeart/2005/8/layout/chevron1"/>
    <dgm:cxn modelId="{0F4F75DF-426C-49C9-A732-643238183334}" type="presParOf" srcId="{25B6D546-E171-4D03-8600-223E83571667}" destId="{55AAD41E-2EC9-4741-BA24-71D1ED340746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865BF3-4332-4C44-8014-8C9A6D79B93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FBAFF6-6D51-411F-8941-F8C3522A1567}">
      <dgm:prSet phldrT="[Text]" phldr="0" custT="1"/>
      <dgm:spPr>
        <a:solidFill>
          <a:srgbClr val="F3E500"/>
        </a:solidFill>
        <a:ln>
          <a:noFill/>
        </a:ln>
      </dgm:spPr>
      <dgm:t>
        <a:bodyPr/>
        <a:lstStyle/>
        <a:p>
          <a:r>
            <a:rPr lang="en-US" sz="2400" b="1">
              <a:solidFill>
                <a:srgbClr val="3B3A3B"/>
              </a:solidFill>
              <a:latin typeface="Aptos" panose="020B0004020202020204" pitchFamily="34" charset="0"/>
            </a:rPr>
            <a:t>Listen</a:t>
          </a:r>
        </a:p>
      </dgm:t>
    </dgm:pt>
    <dgm:pt modelId="{E2D87D31-6E76-48A1-84B4-B3B4BDB646AB}" type="parTrans" cxnId="{1E0C83C8-220B-4448-B10A-F7BFB199259F}">
      <dgm:prSet/>
      <dgm:spPr/>
      <dgm:t>
        <a:bodyPr/>
        <a:lstStyle/>
        <a:p>
          <a:endParaRPr lang="en-US" sz="2400"/>
        </a:p>
      </dgm:t>
    </dgm:pt>
    <dgm:pt modelId="{79629248-ECF9-4BE5-A76B-A70902928DC5}" type="sibTrans" cxnId="{1E0C83C8-220B-4448-B10A-F7BFB199259F}">
      <dgm:prSet/>
      <dgm:spPr/>
      <dgm:t>
        <a:bodyPr/>
        <a:lstStyle/>
        <a:p>
          <a:endParaRPr lang="en-US" sz="2400"/>
        </a:p>
      </dgm:t>
    </dgm:pt>
    <dgm:pt modelId="{D1CA111D-2C12-49CB-9EB9-EE757BD9002F}">
      <dgm:prSet phldrT="[Text]" phldr="0" custT="1"/>
      <dgm:spPr>
        <a:solidFill>
          <a:srgbClr val="F3E500"/>
        </a:solidFill>
        <a:ln>
          <a:noFill/>
        </a:ln>
      </dgm:spPr>
      <dgm:t>
        <a:bodyPr/>
        <a:lstStyle/>
        <a:p>
          <a:r>
            <a:rPr lang="en-US" sz="2400" b="1" dirty="0">
              <a:solidFill>
                <a:srgbClr val="3B3A3B"/>
              </a:solidFill>
              <a:latin typeface="Aptos" panose="020B0004020202020204" pitchFamily="34" charset="0"/>
            </a:rPr>
            <a:t>Align</a:t>
          </a:r>
        </a:p>
      </dgm:t>
    </dgm:pt>
    <dgm:pt modelId="{68645F2D-091E-459E-BD97-8CDB9896D56F}" type="parTrans" cxnId="{ECDB4D5F-B4DF-45F1-A94B-B2273366C6F4}">
      <dgm:prSet/>
      <dgm:spPr/>
      <dgm:t>
        <a:bodyPr/>
        <a:lstStyle/>
        <a:p>
          <a:endParaRPr lang="en-US" sz="2400"/>
        </a:p>
      </dgm:t>
    </dgm:pt>
    <dgm:pt modelId="{FF5C079C-F0DD-47FE-B759-2F288A8FB626}" type="sibTrans" cxnId="{ECDB4D5F-B4DF-45F1-A94B-B2273366C6F4}">
      <dgm:prSet/>
      <dgm:spPr/>
      <dgm:t>
        <a:bodyPr/>
        <a:lstStyle/>
        <a:p>
          <a:endParaRPr lang="en-US" sz="2400"/>
        </a:p>
      </dgm:t>
    </dgm:pt>
    <dgm:pt modelId="{CB42DF49-881A-4542-8B70-2CA7C1A713D1}">
      <dgm:prSet phldrT="[Text]" phldr="0" custT="1"/>
      <dgm:spPr>
        <a:solidFill>
          <a:srgbClr val="F3E500"/>
        </a:solidFill>
        <a:ln>
          <a:noFill/>
        </a:ln>
      </dgm:spPr>
      <dgm:t>
        <a:bodyPr/>
        <a:lstStyle/>
        <a:p>
          <a:r>
            <a:rPr lang="en-US" sz="2400" b="1" dirty="0">
              <a:solidFill>
                <a:srgbClr val="333333"/>
              </a:solidFill>
              <a:latin typeface="Aptos" panose="020B0004020202020204" pitchFamily="34" charset="0"/>
            </a:rPr>
            <a:t>Design</a:t>
          </a:r>
        </a:p>
      </dgm:t>
    </dgm:pt>
    <dgm:pt modelId="{68730FF2-35F3-4E10-82C0-F0CFF3849BD2}" type="parTrans" cxnId="{0C6F90B8-C00F-45F2-8CCC-7134F325A986}">
      <dgm:prSet/>
      <dgm:spPr/>
      <dgm:t>
        <a:bodyPr/>
        <a:lstStyle/>
        <a:p>
          <a:endParaRPr lang="en-US" sz="2400"/>
        </a:p>
      </dgm:t>
    </dgm:pt>
    <dgm:pt modelId="{6D6311BB-E53A-4E69-8CA2-A2DE344A34A9}" type="sibTrans" cxnId="{0C6F90B8-C00F-45F2-8CCC-7134F325A986}">
      <dgm:prSet/>
      <dgm:spPr/>
      <dgm:t>
        <a:bodyPr/>
        <a:lstStyle/>
        <a:p>
          <a:endParaRPr lang="en-US" sz="2400"/>
        </a:p>
      </dgm:t>
    </dgm:pt>
    <dgm:pt modelId="{D708F1E0-BB49-4165-8ED3-EDDFE71A698F}">
      <dgm:prSet custT="1"/>
      <dgm:spPr>
        <a:solidFill>
          <a:schemeClr val="bg1">
            <a:lumMod val="95000"/>
          </a:schemeClr>
        </a:solidFill>
        <a:ln>
          <a:noFill/>
        </a:ln>
      </dgm:spPr>
      <dgm:t>
        <a:bodyPr/>
        <a:lstStyle/>
        <a:p>
          <a:r>
            <a:rPr lang="en-US" sz="1800" b="1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rPr>
            <a:t>Coordinate</a:t>
          </a:r>
        </a:p>
      </dgm:t>
    </dgm:pt>
    <dgm:pt modelId="{4CEC387C-3D78-453D-9D97-CC9148DCAE33}" type="parTrans" cxnId="{6371E539-096F-49E9-833F-9C77AE6F287D}">
      <dgm:prSet/>
      <dgm:spPr/>
      <dgm:t>
        <a:bodyPr/>
        <a:lstStyle/>
        <a:p>
          <a:endParaRPr lang="en-US" sz="2400"/>
        </a:p>
      </dgm:t>
    </dgm:pt>
    <dgm:pt modelId="{8FB9F897-5555-465F-A939-8A4B6AC77102}" type="sibTrans" cxnId="{6371E539-096F-49E9-833F-9C77AE6F287D}">
      <dgm:prSet/>
      <dgm:spPr/>
      <dgm:t>
        <a:bodyPr/>
        <a:lstStyle/>
        <a:p>
          <a:endParaRPr lang="en-US" sz="2400"/>
        </a:p>
      </dgm:t>
    </dgm:pt>
    <dgm:pt modelId="{A1722364-938D-465F-86B1-00A6DE3B2B99}">
      <dgm:prSet custT="1"/>
      <dgm:spPr>
        <a:solidFill>
          <a:schemeClr val="bg1">
            <a:lumMod val="95000"/>
          </a:schemeClr>
        </a:solidFill>
        <a:ln>
          <a:noFill/>
        </a:ln>
      </dgm:spPr>
      <dgm:t>
        <a:bodyPr/>
        <a:lstStyle/>
        <a:p>
          <a:r>
            <a:rPr lang="en-US" sz="2400" b="1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rPr>
            <a:t>Deliver</a:t>
          </a:r>
        </a:p>
      </dgm:t>
    </dgm:pt>
    <dgm:pt modelId="{445F047B-52FB-448A-9DF9-835240ED37BF}" type="parTrans" cxnId="{296C252D-B91D-4D67-9368-F6BE0F143961}">
      <dgm:prSet/>
      <dgm:spPr/>
      <dgm:t>
        <a:bodyPr/>
        <a:lstStyle/>
        <a:p>
          <a:endParaRPr lang="en-US" sz="2400"/>
        </a:p>
      </dgm:t>
    </dgm:pt>
    <dgm:pt modelId="{006CBE23-2902-4479-AD12-D35EB5BFD2FC}" type="sibTrans" cxnId="{296C252D-B91D-4D67-9368-F6BE0F143961}">
      <dgm:prSet/>
      <dgm:spPr/>
      <dgm:t>
        <a:bodyPr/>
        <a:lstStyle/>
        <a:p>
          <a:endParaRPr lang="en-US" sz="2400"/>
        </a:p>
      </dgm:t>
    </dgm:pt>
    <dgm:pt modelId="{25B6D546-E171-4D03-8600-223E83571667}" type="pres">
      <dgm:prSet presAssocID="{0F865BF3-4332-4C44-8014-8C9A6D79B932}" presName="Name0" presStyleCnt="0">
        <dgm:presLayoutVars>
          <dgm:dir/>
          <dgm:animLvl val="lvl"/>
          <dgm:resizeHandles val="exact"/>
        </dgm:presLayoutVars>
      </dgm:prSet>
      <dgm:spPr/>
    </dgm:pt>
    <dgm:pt modelId="{CD0EF355-0B44-4A65-8A60-FF03B89C084D}" type="pres">
      <dgm:prSet presAssocID="{EFFBAFF6-6D51-411F-8941-F8C3522A1567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46727E5-9832-434F-BDFE-356DE30CE168}" type="pres">
      <dgm:prSet presAssocID="{79629248-ECF9-4BE5-A76B-A70902928DC5}" presName="parTxOnlySpace" presStyleCnt="0"/>
      <dgm:spPr/>
    </dgm:pt>
    <dgm:pt modelId="{525E8C2C-AC2C-49A0-A438-ECDC65220466}" type="pres">
      <dgm:prSet presAssocID="{D1CA111D-2C12-49CB-9EB9-EE757BD9002F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0E139B54-0307-45FE-A512-C8A2A72C841B}" type="pres">
      <dgm:prSet presAssocID="{FF5C079C-F0DD-47FE-B759-2F288A8FB626}" presName="parTxOnlySpace" presStyleCnt="0"/>
      <dgm:spPr/>
    </dgm:pt>
    <dgm:pt modelId="{7AFBC866-A08F-4D5C-804F-83AD0BF6E57B}" type="pres">
      <dgm:prSet presAssocID="{CB42DF49-881A-4542-8B70-2CA7C1A713D1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74AED342-5C9B-47DD-8EAD-3B040A26F1ED}" type="pres">
      <dgm:prSet presAssocID="{6D6311BB-E53A-4E69-8CA2-A2DE344A34A9}" presName="parTxOnlySpace" presStyleCnt="0"/>
      <dgm:spPr/>
    </dgm:pt>
    <dgm:pt modelId="{7F4948AD-F5A4-4BB0-8DF7-75B1DC67FE35}" type="pres">
      <dgm:prSet presAssocID="{D708F1E0-BB49-4165-8ED3-EDDFE71A698F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9FE0ABF-3F17-46E9-8684-76AE19892975}" type="pres">
      <dgm:prSet presAssocID="{8FB9F897-5555-465F-A939-8A4B6AC77102}" presName="parTxOnlySpace" presStyleCnt="0"/>
      <dgm:spPr/>
    </dgm:pt>
    <dgm:pt modelId="{55AAD41E-2EC9-4741-BA24-71D1ED340746}" type="pres">
      <dgm:prSet presAssocID="{A1722364-938D-465F-86B1-00A6DE3B2B99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907BB51C-FE71-437D-94CA-2EA0C220969A}" type="presOf" srcId="{0F865BF3-4332-4C44-8014-8C9A6D79B932}" destId="{25B6D546-E171-4D03-8600-223E83571667}" srcOrd="0" destOrd="0" presId="urn:microsoft.com/office/officeart/2005/8/layout/chevron1"/>
    <dgm:cxn modelId="{296C252D-B91D-4D67-9368-F6BE0F143961}" srcId="{0F865BF3-4332-4C44-8014-8C9A6D79B932}" destId="{A1722364-938D-465F-86B1-00A6DE3B2B99}" srcOrd="4" destOrd="0" parTransId="{445F047B-52FB-448A-9DF9-835240ED37BF}" sibTransId="{006CBE23-2902-4479-AD12-D35EB5BFD2FC}"/>
    <dgm:cxn modelId="{6371E539-096F-49E9-833F-9C77AE6F287D}" srcId="{0F865BF3-4332-4C44-8014-8C9A6D79B932}" destId="{D708F1E0-BB49-4165-8ED3-EDDFE71A698F}" srcOrd="3" destOrd="0" parTransId="{4CEC387C-3D78-453D-9D97-CC9148DCAE33}" sibTransId="{8FB9F897-5555-465F-A939-8A4B6AC77102}"/>
    <dgm:cxn modelId="{4282AA40-4FD3-4A9C-92CB-3A32DFACA564}" type="presOf" srcId="{CB42DF49-881A-4542-8B70-2CA7C1A713D1}" destId="{7AFBC866-A08F-4D5C-804F-83AD0BF6E57B}" srcOrd="0" destOrd="0" presId="urn:microsoft.com/office/officeart/2005/8/layout/chevron1"/>
    <dgm:cxn modelId="{ECDB4D5F-B4DF-45F1-A94B-B2273366C6F4}" srcId="{0F865BF3-4332-4C44-8014-8C9A6D79B932}" destId="{D1CA111D-2C12-49CB-9EB9-EE757BD9002F}" srcOrd="1" destOrd="0" parTransId="{68645F2D-091E-459E-BD97-8CDB9896D56F}" sibTransId="{FF5C079C-F0DD-47FE-B759-2F288A8FB626}"/>
    <dgm:cxn modelId="{BD04E956-2F9B-4323-9B6A-74D6867BC858}" type="presOf" srcId="{A1722364-938D-465F-86B1-00A6DE3B2B99}" destId="{55AAD41E-2EC9-4741-BA24-71D1ED340746}" srcOrd="0" destOrd="0" presId="urn:microsoft.com/office/officeart/2005/8/layout/chevron1"/>
    <dgm:cxn modelId="{FB93499C-0AE3-4BE9-8240-C4FB7A68B8B8}" type="presOf" srcId="{EFFBAFF6-6D51-411F-8941-F8C3522A1567}" destId="{CD0EF355-0B44-4A65-8A60-FF03B89C084D}" srcOrd="0" destOrd="0" presId="urn:microsoft.com/office/officeart/2005/8/layout/chevron1"/>
    <dgm:cxn modelId="{0C6F90B8-C00F-45F2-8CCC-7134F325A986}" srcId="{0F865BF3-4332-4C44-8014-8C9A6D79B932}" destId="{CB42DF49-881A-4542-8B70-2CA7C1A713D1}" srcOrd="2" destOrd="0" parTransId="{68730FF2-35F3-4E10-82C0-F0CFF3849BD2}" sibTransId="{6D6311BB-E53A-4E69-8CA2-A2DE344A34A9}"/>
    <dgm:cxn modelId="{1E0C83C8-220B-4448-B10A-F7BFB199259F}" srcId="{0F865BF3-4332-4C44-8014-8C9A6D79B932}" destId="{EFFBAFF6-6D51-411F-8941-F8C3522A1567}" srcOrd="0" destOrd="0" parTransId="{E2D87D31-6E76-48A1-84B4-B3B4BDB646AB}" sibTransId="{79629248-ECF9-4BE5-A76B-A70902928DC5}"/>
    <dgm:cxn modelId="{1169D4D0-360C-458D-B3B4-42B9CC80D066}" type="presOf" srcId="{D708F1E0-BB49-4165-8ED3-EDDFE71A698F}" destId="{7F4948AD-F5A4-4BB0-8DF7-75B1DC67FE35}" srcOrd="0" destOrd="0" presId="urn:microsoft.com/office/officeart/2005/8/layout/chevron1"/>
    <dgm:cxn modelId="{227CDCFA-40B3-4B8A-B05D-27505CDE9A28}" type="presOf" srcId="{D1CA111D-2C12-49CB-9EB9-EE757BD9002F}" destId="{525E8C2C-AC2C-49A0-A438-ECDC65220466}" srcOrd="0" destOrd="0" presId="urn:microsoft.com/office/officeart/2005/8/layout/chevron1"/>
    <dgm:cxn modelId="{FF81F2F7-6DF7-4DE8-B06A-8C74D3140B42}" type="presParOf" srcId="{25B6D546-E171-4D03-8600-223E83571667}" destId="{CD0EF355-0B44-4A65-8A60-FF03B89C084D}" srcOrd="0" destOrd="0" presId="urn:microsoft.com/office/officeart/2005/8/layout/chevron1"/>
    <dgm:cxn modelId="{44CF1900-6B39-49C5-85D6-5A8DA24C782C}" type="presParOf" srcId="{25B6D546-E171-4D03-8600-223E83571667}" destId="{246727E5-9832-434F-BDFE-356DE30CE168}" srcOrd="1" destOrd="0" presId="urn:microsoft.com/office/officeart/2005/8/layout/chevron1"/>
    <dgm:cxn modelId="{7FFA23E5-E1F5-47AD-B0C6-09E33DD4823C}" type="presParOf" srcId="{25B6D546-E171-4D03-8600-223E83571667}" destId="{525E8C2C-AC2C-49A0-A438-ECDC65220466}" srcOrd="2" destOrd="0" presId="urn:microsoft.com/office/officeart/2005/8/layout/chevron1"/>
    <dgm:cxn modelId="{852CF795-81AA-49D2-9FA0-D372B04F834F}" type="presParOf" srcId="{25B6D546-E171-4D03-8600-223E83571667}" destId="{0E139B54-0307-45FE-A512-C8A2A72C841B}" srcOrd="3" destOrd="0" presId="urn:microsoft.com/office/officeart/2005/8/layout/chevron1"/>
    <dgm:cxn modelId="{8667E4CD-A43E-4FE8-A8B5-37440EF22DCE}" type="presParOf" srcId="{25B6D546-E171-4D03-8600-223E83571667}" destId="{7AFBC866-A08F-4D5C-804F-83AD0BF6E57B}" srcOrd="4" destOrd="0" presId="urn:microsoft.com/office/officeart/2005/8/layout/chevron1"/>
    <dgm:cxn modelId="{B4D4BC62-7D9A-464D-8951-9BA8DEE53285}" type="presParOf" srcId="{25B6D546-E171-4D03-8600-223E83571667}" destId="{74AED342-5C9B-47DD-8EAD-3B040A26F1ED}" srcOrd="5" destOrd="0" presId="urn:microsoft.com/office/officeart/2005/8/layout/chevron1"/>
    <dgm:cxn modelId="{0E00DC97-2054-46F2-981C-A48E88D520CC}" type="presParOf" srcId="{25B6D546-E171-4D03-8600-223E83571667}" destId="{7F4948AD-F5A4-4BB0-8DF7-75B1DC67FE35}" srcOrd="6" destOrd="0" presId="urn:microsoft.com/office/officeart/2005/8/layout/chevron1"/>
    <dgm:cxn modelId="{94E4E96D-F0A1-4851-B14B-2C9DEFDD8A5E}" type="presParOf" srcId="{25B6D546-E171-4D03-8600-223E83571667}" destId="{C9FE0ABF-3F17-46E9-8684-76AE19892975}" srcOrd="7" destOrd="0" presId="urn:microsoft.com/office/officeart/2005/8/layout/chevron1"/>
    <dgm:cxn modelId="{0F4F75DF-426C-49C9-A732-643238183334}" type="presParOf" srcId="{25B6D546-E171-4D03-8600-223E83571667}" destId="{55AAD41E-2EC9-4741-BA24-71D1ED340746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865BF3-4332-4C44-8014-8C9A6D79B93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B6D546-E171-4D03-8600-223E83571667}" type="pres">
      <dgm:prSet presAssocID="{0F865BF3-4332-4C44-8014-8C9A6D79B932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907BB51C-FE71-437D-94CA-2EA0C220969A}" type="presOf" srcId="{0F865BF3-4332-4C44-8014-8C9A6D79B932}" destId="{25B6D546-E171-4D03-8600-223E83571667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865BF3-4332-4C44-8014-8C9A6D79B93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B6D546-E171-4D03-8600-223E83571667}" type="pres">
      <dgm:prSet presAssocID="{0F865BF3-4332-4C44-8014-8C9A6D79B932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907BB51C-FE71-437D-94CA-2EA0C220969A}" type="presOf" srcId="{0F865BF3-4332-4C44-8014-8C9A6D79B932}" destId="{25B6D546-E171-4D03-8600-223E83571667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EF355-0B44-4A65-8A60-FF03B89C084D}">
      <dsp:nvSpPr>
        <dsp:cNvPr id="0" name=""/>
        <dsp:cNvSpPr/>
      </dsp:nvSpPr>
      <dsp:spPr>
        <a:xfrm>
          <a:off x="2601" y="2965976"/>
          <a:ext cx="2315118" cy="926047"/>
        </a:xfrm>
        <a:prstGeom prst="chevron">
          <a:avLst/>
        </a:prstGeom>
        <a:solidFill>
          <a:srgbClr val="F3E5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3B3A3B"/>
              </a:solidFill>
              <a:latin typeface="Aptos" panose="020B0004020202020204" pitchFamily="34" charset="0"/>
            </a:rPr>
            <a:t>Listen</a:t>
          </a:r>
        </a:p>
      </dsp:txBody>
      <dsp:txXfrm>
        <a:off x="465625" y="2965976"/>
        <a:ext cx="1389071" cy="926047"/>
      </dsp:txXfrm>
    </dsp:sp>
    <dsp:sp modelId="{525E8C2C-AC2C-49A0-A438-ECDC65220466}">
      <dsp:nvSpPr>
        <dsp:cNvPr id="0" name=""/>
        <dsp:cNvSpPr/>
      </dsp:nvSpPr>
      <dsp:spPr>
        <a:xfrm>
          <a:off x="2086207" y="2965976"/>
          <a:ext cx="2315118" cy="926047"/>
        </a:xfrm>
        <a:prstGeom prst="chevron">
          <a:avLst/>
        </a:prstGeom>
        <a:solidFill>
          <a:srgbClr val="F3E5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3B3A3B"/>
              </a:solidFill>
              <a:latin typeface="Aptos" panose="020B0004020202020204" pitchFamily="34" charset="0"/>
            </a:rPr>
            <a:t>Align</a:t>
          </a:r>
        </a:p>
      </dsp:txBody>
      <dsp:txXfrm>
        <a:off x="2549231" y="2965976"/>
        <a:ext cx="1389071" cy="926047"/>
      </dsp:txXfrm>
    </dsp:sp>
    <dsp:sp modelId="{7AFBC866-A08F-4D5C-804F-83AD0BF6E57B}">
      <dsp:nvSpPr>
        <dsp:cNvPr id="0" name=""/>
        <dsp:cNvSpPr/>
      </dsp:nvSpPr>
      <dsp:spPr>
        <a:xfrm>
          <a:off x="4169814" y="2965976"/>
          <a:ext cx="2315118" cy="926047"/>
        </a:xfrm>
        <a:prstGeom prst="chevron">
          <a:avLst/>
        </a:prstGeom>
        <a:solidFill>
          <a:srgbClr val="F3E5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333333"/>
              </a:solidFill>
              <a:latin typeface="Aptos" panose="020B0004020202020204" pitchFamily="34" charset="0"/>
            </a:rPr>
            <a:t>Design</a:t>
          </a:r>
        </a:p>
      </dsp:txBody>
      <dsp:txXfrm>
        <a:off x="4632838" y="2965976"/>
        <a:ext cx="1389071" cy="926047"/>
      </dsp:txXfrm>
    </dsp:sp>
    <dsp:sp modelId="{7F4948AD-F5A4-4BB0-8DF7-75B1DC67FE35}">
      <dsp:nvSpPr>
        <dsp:cNvPr id="0" name=""/>
        <dsp:cNvSpPr/>
      </dsp:nvSpPr>
      <dsp:spPr>
        <a:xfrm>
          <a:off x="6253420" y="2965976"/>
          <a:ext cx="2315118" cy="926047"/>
        </a:xfrm>
        <a:prstGeom prst="chevron">
          <a:avLst/>
        </a:prstGeom>
        <a:solidFill>
          <a:schemeClr val="bg1">
            <a:lumMod val="9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rPr>
            <a:t>Coordinate</a:t>
          </a:r>
        </a:p>
      </dsp:txBody>
      <dsp:txXfrm>
        <a:off x="6716444" y="2965976"/>
        <a:ext cx="1389071" cy="926047"/>
      </dsp:txXfrm>
    </dsp:sp>
    <dsp:sp modelId="{55AAD41E-2EC9-4741-BA24-71D1ED340746}">
      <dsp:nvSpPr>
        <dsp:cNvPr id="0" name=""/>
        <dsp:cNvSpPr/>
      </dsp:nvSpPr>
      <dsp:spPr>
        <a:xfrm>
          <a:off x="8337027" y="2965976"/>
          <a:ext cx="2315118" cy="926047"/>
        </a:xfrm>
        <a:prstGeom prst="chevron">
          <a:avLst/>
        </a:prstGeom>
        <a:solidFill>
          <a:schemeClr val="bg1">
            <a:lumMod val="9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rPr>
            <a:t>Deliver</a:t>
          </a:r>
        </a:p>
      </dsp:txBody>
      <dsp:txXfrm>
        <a:off x="8800051" y="2965976"/>
        <a:ext cx="1389071" cy="9260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EF355-0B44-4A65-8A60-FF03B89C084D}">
      <dsp:nvSpPr>
        <dsp:cNvPr id="0" name=""/>
        <dsp:cNvSpPr/>
      </dsp:nvSpPr>
      <dsp:spPr>
        <a:xfrm>
          <a:off x="2601" y="2965976"/>
          <a:ext cx="2315118" cy="926047"/>
        </a:xfrm>
        <a:prstGeom prst="chevron">
          <a:avLst/>
        </a:prstGeom>
        <a:solidFill>
          <a:srgbClr val="F3E5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solidFill>
                <a:srgbClr val="3B3A3B"/>
              </a:solidFill>
              <a:latin typeface="Aptos" panose="020B0004020202020204" pitchFamily="34" charset="0"/>
            </a:rPr>
            <a:t>Listen</a:t>
          </a:r>
        </a:p>
      </dsp:txBody>
      <dsp:txXfrm>
        <a:off x="465625" y="2965976"/>
        <a:ext cx="1389071" cy="926047"/>
      </dsp:txXfrm>
    </dsp:sp>
    <dsp:sp modelId="{525E8C2C-AC2C-49A0-A438-ECDC65220466}">
      <dsp:nvSpPr>
        <dsp:cNvPr id="0" name=""/>
        <dsp:cNvSpPr/>
      </dsp:nvSpPr>
      <dsp:spPr>
        <a:xfrm>
          <a:off x="2086207" y="2965976"/>
          <a:ext cx="2315118" cy="926047"/>
        </a:xfrm>
        <a:prstGeom prst="chevron">
          <a:avLst/>
        </a:prstGeom>
        <a:solidFill>
          <a:srgbClr val="F3E5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3B3A3B"/>
              </a:solidFill>
              <a:latin typeface="Aptos" panose="020B0004020202020204" pitchFamily="34" charset="0"/>
            </a:rPr>
            <a:t>Align</a:t>
          </a:r>
        </a:p>
      </dsp:txBody>
      <dsp:txXfrm>
        <a:off x="2549231" y="2965976"/>
        <a:ext cx="1389071" cy="926047"/>
      </dsp:txXfrm>
    </dsp:sp>
    <dsp:sp modelId="{7AFBC866-A08F-4D5C-804F-83AD0BF6E57B}">
      <dsp:nvSpPr>
        <dsp:cNvPr id="0" name=""/>
        <dsp:cNvSpPr/>
      </dsp:nvSpPr>
      <dsp:spPr>
        <a:xfrm>
          <a:off x="4169814" y="2965976"/>
          <a:ext cx="2315118" cy="926047"/>
        </a:xfrm>
        <a:prstGeom prst="chevron">
          <a:avLst/>
        </a:prstGeom>
        <a:solidFill>
          <a:srgbClr val="F3E5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333333"/>
              </a:solidFill>
              <a:latin typeface="Aptos" panose="020B0004020202020204" pitchFamily="34" charset="0"/>
            </a:rPr>
            <a:t>Design</a:t>
          </a:r>
        </a:p>
      </dsp:txBody>
      <dsp:txXfrm>
        <a:off x="4632838" y="2965976"/>
        <a:ext cx="1389071" cy="926047"/>
      </dsp:txXfrm>
    </dsp:sp>
    <dsp:sp modelId="{7F4948AD-F5A4-4BB0-8DF7-75B1DC67FE35}">
      <dsp:nvSpPr>
        <dsp:cNvPr id="0" name=""/>
        <dsp:cNvSpPr/>
      </dsp:nvSpPr>
      <dsp:spPr>
        <a:xfrm>
          <a:off x="6253420" y="2965976"/>
          <a:ext cx="2315118" cy="926047"/>
        </a:xfrm>
        <a:prstGeom prst="chevron">
          <a:avLst/>
        </a:prstGeom>
        <a:solidFill>
          <a:schemeClr val="bg1">
            <a:lumMod val="9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rPr>
            <a:t>Coordinate</a:t>
          </a:r>
        </a:p>
      </dsp:txBody>
      <dsp:txXfrm>
        <a:off x="6716444" y="2965976"/>
        <a:ext cx="1389071" cy="926047"/>
      </dsp:txXfrm>
    </dsp:sp>
    <dsp:sp modelId="{55AAD41E-2EC9-4741-BA24-71D1ED340746}">
      <dsp:nvSpPr>
        <dsp:cNvPr id="0" name=""/>
        <dsp:cNvSpPr/>
      </dsp:nvSpPr>
      <dsp:spPr>
        <a:xfrm>
          <a:off x="8337027" y="2965976"/>
          <a:ext cx="2315118" cy="926047"/>
        </a:xfrm>
        <a:prstGeom prst="chevron">
          <a:avLst/>
        </a:prstGeom>
        <a:solidFill>
          <a:schemeClr val="bg1">
            <a:lumMod val="9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rPr>
            <a:t>Deliver</a:t>
          </a:r>
        </a:p>
      </dsp:txBody>
      <dsp:txXfrm>
        <a:off x="8800051" y="2965976"/>
        <a:ext cx="1389071" cy="9260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2D80BBB-356B-4C5B-8C06-A5D4DEA060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8AA015B-F71B-4032-8F5A-144383071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172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AA015B-F71B-4032-8F5A-144383071B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48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A00A4-E4F8-9F0C-4B8A-52EF415AC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BCC694-37B5-41FB-8D05-BB0337CF2B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CA36AC-E3A9-6995-021D-9A194E3E6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39B38-60EE-4747-59D9-A45BF8FE19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54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5BC76-AFBD-6BED-8564-C48D0938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ED0F51-BA8F-F09D-D3F8-AE5F3EE586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67DACE-30D3-4B24-E5C3-B3737C7DE4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68C8FD-A084-C5AD-8CB8-4CEF4AB52B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41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63BD8-F807-2AE0-05B9-10DE219C5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6EDE6A-788A-ECA7-3DD8-B44217B337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D1F1F9-E1BE-CF83-0F1A-DE895C7CB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080863-A355-3916-CBBA-B2A6E39269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500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D19D9-A48F-BD73-80F0-6B2C3D697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2E2228-F656-22D4-EAF5-722898A11A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AC0842-FA26-FCCD-AA5B-670A75B8F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AD7E20-12CD-B10F-9CBA-1956387DAC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94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825FE-E4AB-E2BD-5162-3D4D1F57A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D2602F-8D55-C957-4AD7-38618D5099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E79B01-E446-D1D4-12F6-7844A527A0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2762B6-9EEC-ABC4-A904-07DD1CD817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66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6CA55-C89A-5DA3-4482-6AB10D3AD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3A0A2F-24BC-28B1-8337-F70334C90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73C776-7562-A315-D0AA-7F91418CC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DF46B-ACFE-5418-302E-10A7AC048E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8571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3230-AAD2-7342-01ED-D2D6CE71B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0BC840-F09F-BE9F-8C69-BAC1225176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4491EE-938C-C778-E28A-27C4982710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1448D4-4988-7581-83D2-044FECE67D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298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4AB48-1981-5CBF-CD77-9A0359753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984AFB-C665-9340-1FF2-37EE6B297F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10B63C-8EEC-632B-A5BA-6CDBA440BC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50E8E-AA2A-D598-451F-E0B0E3E1A2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024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B4633-7409-8F63-A71C-50D4BF3E6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F46A0E-84D2-5512-C4B4-E90E1A1126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91EF27-5AE1-549E-F163-3C70605C6B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416DB-174E-57CE-C7A7-A483E93CB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9293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7A570-F63E-80EC-EA35-66852D5D3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E0BDFC-4B4B-642D-B022-856F874CDD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6AE91B-B4F0-F096-758D-B74133093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A0323-2958-25E7-767C-88EDA97105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396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0B78-176D-0DEF-EBA1-9A7EB25BE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C0ECC6-A141-21F6-17E8-8093C0326B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CAE817-6F3F-E592-0174-CE579D7C47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DA5358-1072-44F6-5813-01C19713AF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946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BF2B4-9828-DD6C-B7E8-08E5B352D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2BE9AA-97B6-C5FF-645D-7C477EB79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D1C335-F9FD-52DB-AB34-2E1F6B1A0C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F44C9-3C25-3150-D573-3F29623609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2396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7193D-09E4-61BB-DF7B-5E5276703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28D731-2324-017C-1E19-A82384F447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04B0B4-F60E-76A0-EB22-B00962E74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288B-D782-5C04-95A8-6A73BEE559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296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5019E-1E3E-5929-CC98-0F9317F9B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573BE3-6390-C2A9-DA61-3C872689A1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3B864C-63EE-7248-6325-FA49673543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4BCC0-59B4-12C4-9F05-A980C9EE37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072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CF40C-D283-32E4-49CD-4D2C8795D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399805-CA2E-6866-458B-11CE3BA1E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B270C1-A8E9-BC0A-CB19-C62467563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878F21-C9BB-63DB-183C-9776B7CA8E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313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F784E-8714-537B-A800-0A521A53E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DE32FB-321D-01F6-DF03-518F7E4F9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EF2727-73E8-D7F7-156F-0D424BCF28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9EA7EE-BD86-288E-4585-D5D93F2C08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850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B44A9-BE61-75D3-9745-418EB6D01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162026-3550-401F-B0B6-06C944854E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D04CF3-6EFA-42C3-196F-CA9CFA3BA1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C2FCA2-AF0D-A63B-DB24-F714D361F6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770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BF46C-BE0B-80AB-578D-353FCCEA0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BA9A9D-DC1F-EB22-7C05-A6AEFACEF9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1BDDB-CDFC-23B6-A6A3-B73BF357A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126C26-6533-2AEC-F0F1-E8CD83265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312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98804-770A-E25A-E4D6-523F21448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BE63EC-4C08-23FC-1362-E5116DB6E0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7EAEC1-B004-FAC1-961F-8D5C96F02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DCC1C-2355-6522-76B9-C9D22D8B81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4073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2BE3E-60BB-8B02-ADDD-6948F187A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AB06F5-881D-F9AD-B125-E16DAD17D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F5825F-EE97-C5E3-5A79-146C57B0A9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D9C5F-7837-D099-A950-95842F4179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150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DDDE0-53F5-6A17-4BB4-252C23654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9701D8-8DFC-8AA4-61D5-C40DB218B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D4CD1A-1603-DF17-5B47-25BC25EA9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9FBB9-EF6D-513B-1C06-07D4A8806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48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441BA-F962-A01F-94D9-1E5C246DC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5CBCAB-87ED-653A-C89D-311C9D2063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47764F-B470-630C-A6EF-286220349B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AF5843-3DE3-5865-A9FA-2A4B6D2DC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5883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4AFDF-4BCE-90CA-B97B-A2A0CF4D0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6AC6CE-330E-B07B-052A-0362520767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501EFF-32EB-4FB9-8EC6-995256CBE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69EB5-6AD8-9C0C-755C-0EB4E2290F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F0AAE-05B2-4DD3-B658-B7D85C9EE79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8671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A2777-88B9-02F3-2002-4C51C2564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FD0D44-4897-9D8C-A0C9-6E8CA107E0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DF1FF9-D2C0-B9B4-DDD7-50151A583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52AE6B-157F-E4F0-CAEB-427DE634FC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AA015B-F71B-4032-8F5A-144383071B5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68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22700-A75F-5ED5-E1A7-4E819C64A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596B02-86B6-13F3-F35C-20F8DFCDBD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AC9E52-248D-EAC3-5E0B-FBDBEBC275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Safety + Dignity = Experience Operational + Staff = Performance Flexibility = Future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CF726-ADC1-1CED-F32C-F6CA24F87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9048B-DCC1-40AF-8247-F9F217112DF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552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Safety + Dignity = Experience Operational + Staff = Performance Flexibility = Future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9048B-DCC1-40AF-8247-F9F217112DF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12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40F89-7ED8-AC13-8AB0-2FE253682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13BCF-30DA-71A6-333C-1AB9F2D0BC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00E3A7-A721-8584-8C57-FDD726926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Safety + Dignity = Experience Operational + Staff = Performance Flexibility = Future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C7C84-C216-344E-C098-3C8AAC5339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9048B-DCC1-40AF-8247-F9F217112DF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74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BCC10-6F52-30E1-75ED-8F11D7CAB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BB9966-0191-D8CF-8AE8-166AAD5AA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5672B1-5737-133C-BDDA-D2AE1DE2D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Safety + Dignity = Experience Operational + Staff = Performance Flexibility = Future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0BFDC-000B-CCBF-4D88-6A4394920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9048B-DCC1-40AF-8247-F9F217112DF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35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290A1-1A1D-BB45-1B20-C9207B5E9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B214CF-5BF2-34B5-B124-04271D3F9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ADCF1F-D59F-04CA-D55E-89F84A343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Safety + Dignity = Experience Operational + Staff = Performance Flexibility = Future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74EDFE-CC77-D1CD-6D15-0CDEECE309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9048B-DCC1-40AF-8247-F9F217112DF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96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6FC80-7796-5EF1-676F-9EE47AA09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C4553C-4F54-9F42-588D-E280DA8C2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A23748-B24E-4635-D146-3BB4A742A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Safety + Dignity = Experience Operational + Staff = Performance Flexibility = Future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95956-9522-4F36-3C8E-4948CF5DE8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9048B-DCC1-40AF-8247-F9F217112DF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3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51AE3-8461-05E8-65CC-065FF8DBE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0E1DDA-0CEB-DB9C-A234-63026F7CD2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544D2-7844-FADD-C65A-1F98E60D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3349F-BCD9-681A-514B-F5A310BC2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005D2-ADB8-95D4-E3FE-C3630B2C8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01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C5DC5-20D5-DD9F-E08C-3DD7EC11C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4FD7C6-8517-D98F-E1E3-A7AE8A3B31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A4C05-37F2-C422-4D44-410A587A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7D221-49E2-26A7-3C58-1BB4001B7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85569-40C4-78A6-2E0F-F420BD114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7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044C73-C845-9DB9-4E88-53DCAA1EF7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02A50-436A-148A-7886-ABC046E775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8D781-AD39-8EAF-B929-B56D49ADD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BB80A-279A-7779-1164-466C0873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7B80A-B6BF-F3A5-A029-50B4F7E8F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2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ADB19-FD50-73EE-914A-14FE87C66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E4678-A0E0-BF6A-D592-DEAE70E6F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2EFBA-526C-DFE2-E555-5ABD75134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96012-F954-51E0-CB0C-CC5BE9DB3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4FAB5B-8195-3DF9-B9D2-F1D55B8FA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32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9FF5E-5CDC-1069-6228-E9CB9122E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DA4B8A-F2F9-47F0-5DB1-40169A808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597CD-1040-FCDA-2453-76BE65A65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7E80C-1BE5-C9F0-2A5E-9930CD926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A59C5-A4BB-42F7-DC73-FDBF97CFA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9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E79A-255B-CE53-DF7A-111E119FF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DA858-C664-2023-8E4A-A43753B899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66B798-4062-47A7-0AF9-2EA955343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779A4-5159-4CBC-9938-6F7EC2F85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370EA-5943-583C-F785-DF91559C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D176A0-7A30-60AF-9FF8-9742D053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89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A39D9-F548-7B14-0F41-28C56BB63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B97AF-9BE6-9EA9-692C-CEEA49E5F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2EE3C0-EEBE-AE57-6D30-5304FEA06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134D3-F51B-0768-CA58-D134D8A62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EC9814-2AFB-7F06-6132-D5898BD5C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1CF1F4-3CC9-4812-D493-C8E99C42A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EF2EBA-9F0B-33BB-67AD-0829FA453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E1066A-15D4-DA8A-1ACD-AED847DBB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63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826A9-7C64-4562-2CC8-1C0224A4D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86EB9D-8B66-2FCF-B442-662DF2E5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CA7ED4-64BD-DD59-6304-CB7A8E90D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113870-8D78-8D29-7CDD-5F6480E5D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41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B28AEE-574C-8F3B-4A41-B8D107E9E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6D9907-4EC9-FEA1-5397-0EDE0F88C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001F00-8E76-5218-D70E-8D3041596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885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8DD7B-3825-1633-D73D-A94A4D120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D818E-D0E5-18BD-CE38-92D5EBA86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B4FE9E-6A92-03F5-D671-243F59188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DBC7B-6448-75BA-AF7E-1B253BBD8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AEAAFA-6DD5-C2B9-0D20-ACF806127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BA7C8-7228-67F5-885E-D8C50403D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04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96C6F-B6CF-CC2A-AC23-9BA37088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93FE37-F598-6779-B09A-768067FC39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7F469A-6673-9B8D-75B9-07B22B27EB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A4E54-89CE-3F37-10F4-FEA0350AA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276D29-8E73-38AC-86E7-B18F03697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7611BE-D49D-EBC6-DE7F-5F82FB6B6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63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628763-453D-4BBC-8C7D-BE853DAF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1E1E0B-59B2-5C2F-43DD-299E12538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6B54-73B0-D9A1-6AF4-9EFD727204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9427C2-C549-4D52-9DBC-82693D01948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65019-7E18-36C1-978C-813AAA29C2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96068-01A6-9D2B-06C3-6DF5F2F05A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96A64E-A613-4B3E-8314-77F1BBD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40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10B7BE-8235-6EB4-BF5A-421A4AB1AE07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29292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E295E2F-D754-022F-1334-6A52FD30FF0A}"/>
              </a:ext>
            </a:extLst>
          </p:cNvPr>
          <p:cNvSpPr txBox="1">
            <a:spLocks/>
          </p:cNvSpPr>
          <p:nvPr/>
        </p:nvSpPr>
        <p:spPr>
          <a:xfrm>
            <a:off x="674406" y="1171352"/>
            <a:ext cx="10742894" cy="1882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6500"/>
              </a:lnSpc>
              <a:buNone/>
            </a:pPr>
            <a:r>
              <a:rPr lang="en-US" sz="6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MOSCOW MIDDLE SCHOOL</a:t>
            </a:r>
            <a:br>
              <a:rPr lang="en-US" sz="1800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US" sz="1800" dirty="0">
                <a:solidFill>
                  <a:srgbClr val="F3E500"/>
                </a:solidFill>
                <a:latin typeface="Aptos" panose="020B0004020202020204" pitchFamily="34" charset="0"/>
              </a:rPr>
              <a:t>Pre-Bond Conceptual Package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AAAAEA-0B77-CCF9-1593-576F9AA5BA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8" y="5620660"/>
            <a:ext cx="1489814" cy="65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518A7-4B4B-4500-83C5-51D380514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993CCB62-2ECA-6424-937C-723C836B86FD}"/>
              </a:ext>
            </a:extLst>
          </p:cNvPr>
          <p:cNvSpPr txBox="1">
            <a:spLocks/>
          </p:cNvSpPr>
          <p:nvPr/>
        </p:nvSpPr>
        <p:spPr>
          <a:xfrm>
            <a:off x="1595058" y="1011159"/>
            <a:ext cx="9001884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Success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chivo" panose="020B0503020202020B04" pitchFamily="34" charset="0"/>
              </a:rPr>
              <a:t> Themes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4AFA1EC-2424-F63F-C308-1246B888B21B}"/>
              </a:ext>
            </a:extLst>
          </p:cNvPr>
          <p:cNvSpPr/>
          <p:nvPr/>
        </p:nvSpPr>
        <p:spPr>
          <a:xfrm>
            <a:off x="702896" y="2545683"/>
            <a:ext cx="1420755" cy="693481"/>
          </a:xfrm>
          <a:prstGeom prst="roundRect">
            <a:avLst/>
          </a:prstGeom>
          <a:solidFill>
            <a:srgbClr val="C00000"/>
          </a:solidFill>
          <a:ln cap="flat">
            <a:miter lim="800000"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Rooted in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Community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endParaRPr lang="en-US" sz="1200" b="1" kern="1200" dirty="0">
              <a:latin typeface="Aptos" panose="020B000402020202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70E5C76-1D8C-5B34-334B-D3DE5F0E5BCE}"/>
              </a:ext>
            </a:extLst>
          </p:cNvPr>
          <p:cNvSpPr/>
          <p:nvPr/>
        </p:nvSpPr>
        <p:spPr>
          <a:xfrm>
            <a:off x="3026012" y="2545683"/>
            <a:ext cx="1420755" cy="69348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Flexible +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Future-Ready Education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978AFB3-319B-312C-8B6C-192865C1B876}"/>
              </a:ext>
            </a:extLst>
          </p:cNvPr>
          <p:cNvSpPr/>
          <p:nvPr/>
        </p:nvSpPr>
        <p:spPr>
          <a:xfrm>
            <a:off x="5349128" y="2545683"/>
            <a:ext cx="1420755" cy="69348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Student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Belonging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Wellbeing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1702DCA-DDB1-F783-2C49-BFE16F9CADE6}"/>
              </a:ext>
            </a:extLst>
          </p:cNvPr>
          <p:cNvSpPr/>
          <p:nvPr/>
        </p:nvSpPr>
        <p:spPr>
          <a:xfrm>
            <a:off x="7672244" y="2545683"/>
            <a:ext cx="1420755" cy="69348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Creativity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+ Exploration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11F6969-E308-AA33-47DF-FF9044D024B3}"/>
              </a:ext>
            </a:extLst>
          </p:cNvPr>
          <p:cNvSpPr/>
          <p:nvPr/>
        </p:nvSpPr>
        <p:spPr>
          <a:xfrm>
            <a:off x="9995360" y="2545685"/>
            <a:ext cx="1420755" cy="69348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Operational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Clarity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Security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652281-D772-14EA-283C-3996EAD2D7F5}"/>
              </a:ext>
            </a:extLst>
          </p:cNvPr>
          <p:cNvSpPr txBox="1"/>
          <p:nvPr/>
        </p:nvSpPr>
        <p:spPr>
          <a:xfrm>
            <a:off x="511618" y="3421836"/>
            <a:ext cx="1793903" cy="284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project is successful if . . . </a:t>
            </a:r>
            <a:b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school feels distinctly rooted in Moscow’s culture, values, creativity, and outdoor spirit while creating meaningful connections between students, staff, families, and the broader community.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55A67D-D68C-E10C-5A14-FBFEDE345801}"/>
              </a:ext>
            </a:extLst>
          </p:cNvPr>
          <p:cNvSpPr txBox="1"/>
          <p:nvPr/>
        </p:nvSpPr>
        <p:spPr>
          <a:xfrm>
            <a:off x="2761257" y="3429000"/>
            <a:ext cx="1950264" cy="1780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project is </a:t>
            </a:r>
            <a:br>
              <a:rPr lang="en-US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successful if . . . </a:t>
            </a:r>
            <a:b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paces can evolve alongside changing teaching methods, technology, and student needs.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A02123-CED1-8095-1E0E-605D4E4869F7}"/>
              </a:ext>
            </a:extLst>
          </p:cNvPr>
          <p:cNvSpPr txBox="1"/>
          <p:nvPr/>
        </p:nvSpPr>
        <p:spPr>
          <a:xfrm>
            <a:off x="5194800" y="3429000"/>
            <a:ext cx="1766529" cy="1568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project is successful if . . .</a:t>
            </a:r>
            <a:b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tudents feel emotionally safe, supported, connected, and able to thrive.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F4E04A-5642-A372-A537-97E23E235AE2}"/>
              </a:ext>
            </a:extLst>
          </p:cNvPr>
          <p:cNvSpPr txBox="1"/>
          <p:nvPr/>
        </p:nvSpPr>
        <p:spPr>
          <a:xfrm>
            <a:off x="7416471" y="3429000"/>
            <a:ext cx="2125397" cy="1568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project is </a:t>
            </a:r>
            <a:br>
              <a:rPr lang="en-US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successful if . . .</a:t>
            </a:r>
            <a:b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 building actively supports hands-on learning, innovation, performance, making, and discovery.</a:t>
            </a:r>
            <a:endParaRPr lang="en-U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C54251-9A11-0A8B-1E33-7651DE37D940}"/>
              </a:ext>
            </a:extLst>
          </p:cNvPr>
          <p:cNvSpPr txBox="1"/>
          <p:nvPr/>
        </p:nvSpPr>
        <p:spPr>
          <a:xfrm>
            <a:off x="9822472" y="3429000"/>
            <a:ext cx="1766529" cy="2417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project is successful if . . . </a:t>
            </a:r>
            <a:b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school is easy to supervise, easy to maintain, secure without feeling restrictive, and supportive of both school-day and after-hours use.</a:t>
            </a:r>
          </a:p>
        </p:txBody>
      </p:sp>
    </p:spTree>
    <p:extLst>
      <p:ext uri="{BB962C8B-B14F-4D97-AF65-F5344CB8AC3E}">
        <p14:creationId xmlns:p14="http://schemas.microsoft.com/office/powerpoint/2010/main" val="2223299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5E666-FAC5-FD23-141F-AC96C5F9E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033B1A5-CC98-6927-BE01-82E7115A1367}"/>
              </a:ext>
            </a:extLst>
          </p:cNvPr>
          <p:cNvSpPr/>
          <p:nvPr/>
        </p:nvSpPr>
        <p:spPr>
          <a:xfrm>
            <a:off x="437322" y="3005593"/>
            <a:ext cx="11243060" cy="314871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EDC23E4-FA5E-C902-1B4C-B38EEB423FD4}"/>
              </a:ext>
            </a:extLst>
          </p:cNvPr>
          <p:cNvSpPr txBox="1">
            <a:spLocks/>
          </p:cNvSpPr>
          <p:nvPr/>
        </p:nvSpPr>
        <p:spPr>
          <a:xfrm>
            <a:off x="1595058" y="1011159"/>
            <a:ext cx="9001884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Core Objectives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chivo" panose="020B0503020202020B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2B9D4F8-AF21-AABB-F87D-B064EDC39D3C}"/>
              </a:ext>
            </a:extLst>
          </p:cNvPr>
          <p:cNvSpPr/>
          <p:nvPr/>
        </p:nvSpPr>
        <p:spPr>
          <a:xfrm>
            <a:off x="702896" y="2545683"/>
            <a:ext cx="1420755" cy="693481"/>
          </a:xfrm>
          <a:prstGeom prst="roundRect">
            <a:avLst/>
          </a:prstGeom>
          <a:solidFill>
            <a:srgbClr val="C00000"/>
          </a:solidFill>
          <a:ln cap="flat">
            <a:miter lim="800000"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Rooted in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Community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endParaRPr lang="en-US" sz="1200" b="1" kern="1200" dirty="0">
              <a:latin typeface="Aptos" panose="020B000402020202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58EEB2CF-8569-9A00-685A-F665D80740EF}"/>
              </a:ext>
            </a:extLst>
          </p:cNvPr>
          <p:cNvSpPr/>
          <p:nvPr/>
        </p:nvSpPr>
        <p:spPr>
          <a:xfrm>
            <a:off x="3026012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Flexible +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Future-Ready Education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E056895-4DF1-F035-E9E0-381B057237B8}"/>
              </a:ext>
            </a:extLst>
          </p:cNvPr>
          <p:cNvSpPr/>
          <p:nvPr/>
        </p:nvSpPr>
        <p:spPr>
          <a:xfrm>
            <a:off x="5349128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Student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Belonging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Wellbeing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7D3EE28-0C49-01AE-7074-27E31B3BD31A}"/>
              </a:ext>
            </a:extLst>
          </p:cNvPr>
          <p:cNvSpPr/>
          <p:nvPr/>
        </p:nvSpPr>
        <p:spPr>
          <a:xfrm>
            <a:off x="7672244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Creativity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+ Exploration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6ADC4B8-20E8-44A0-47B5-AFDD1AE43C59}"/>
              </a:ext>
            </a:extLst>
          </p:cNvPr>
          <p:cNvSpPr/>
          <p:nvPr/>
        </p:nvSpPr>
        <p:spPr>
          <a:xfrm>
            <a:off x="9995360" y="2545685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Operational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Clarity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Security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FEB283-5BF4-C491-2FF8-0D4224E6B49B}"/>
              </a:ext>
            </a:extLst>
          </p:cNvPr>
          <p:cNvSpPr txBox="1"/>
          <p:nvPr/>
        </p:nvSpPr>
        <p:spPr>
          <a:xfrm>
            <a:off x="1235188" y="3618837"/>
            <a:ext cx="5253078" cy="2079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Strong indoor/outdoor connections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Community-accessible gathering spaces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Flexible commons for events and shared use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Design reflecting Moscow’s culture and outdoor identity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Spaces that encourage collaboration and relationship-building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Welcoming arrival experience reinforcing school identity</a:t>
            </a:r>
          </a:p>
        </p:txBody>
      </p:sp>
    </p:spTree>
    <p:extLst>
      <p:ext uri="{BB962C8B-B14F-4D97-AF65-F5344CB8AC3E}">
        <p14:creationId xmlns:p14="http://schemas.microsoft.com/office/powerpoint/2010/main" val="2491913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517CE-B034-390A-93F3-B0E3733B6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D1BF478-7EDE-448A-B6CA-58CC8134F0C3}"/>
              </a:ext>
            </a:extLst>
          </p:cNvPr>
          <p:cNvSpPr/>
          <p:nvPr/>
        </p:nvSpPr>
        <p:spPr>
          <a:xfrm>
            <a:off x="437322" y="3005593"/>
            <a:ext cx="11243060" cy="314871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46EC6A1-2F14-23EB-A94A-8509B9CC63BD}"/>
              </a:ext>
            </a:extLst>
          </p:cNvPr>
          <p:cNvSpPr txBox="1">
            <a:spLocks/>
          </p:cNvSpPr>
          <p:nvPr/>
        </p:nvSpPr>
        <p:spPr>
          <a:xfrm>
            <a:off x="1595058" y="1011159"/>
            <a:ext cx="9001884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Core Objectives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chivo" panose="020B0503020202020B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9813837C-F507-D281-1A9B-697C6C6C27D5}"/>
              </a:ext>
            </a:extLst>
          </p:cNvPr>
          <p:cNvSpPr/>
          <p:nvPr/>
        </p:nvSpPr>
        <p:spPr>
          <a:xfrm>
            <a:off x="702896" y="2545683"/>
            <a:ext cx="1420755" cy="693481"/>
          </a:xfrm>
          <a:prstGeom prst="roundRect">
            <a:avLst/>
          </a:prstGeom>
          <a:solidFill>
            <a:srgbClr val="FFC1C1"/>
          </a:solidFill>
          <a:ln cap="flat">
            <a:miter lim="800000"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Rooted in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Community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endParaRPr lang="en-US" sz="1200" b="1" kern="1200" dirty="0">
              <a:latin typeface="Aptos" panose="020B000402020202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649ECA1-086E-A0F8-C27F-C262744B0D9F}"/>
              </a:ext>
            </a:extLst>
          </p:cNvPr>
          <p:cNvSpPr/>
          <p:nvPr/>
        </p:nvSpPr>
        <p:spPr>
          <a:xfrm>
            <a:off x="3026012" y="2545683"/>
            <a:ext cx="1420755" cy="69348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Flexible +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Future-Ready Education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3BEEDD0-363C-DCB5-70BD-F51FCDE95A1E}"/>
              </a:ext>
            </a:extLst>
          </p:cNvPr>
          <p:cNvSpPr/>
          <p:nvPr/>
        </p:nvSpPr>
        <p:spPr>
          <a:xfrm>
            <a:off x="5349128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Student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Belonging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Wellbeing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243B00F-84B8-CFD4-242B-B3D8C5C1A9CB}"/>
              </a:ext>
            </a:extLst>
          </p:cNvPr>
          <p:cNvSpPr/>
          <p:nvPr/>
        </p:nvSpPr>
        <p:spPr>
          <a:xfrm>
            <a:off x="7672244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Creativity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+ Exploration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DB3C89-3728-A3FC-39FA-770B13C33836}"/>
              </a:ext>
            </a:extLst>
          </p:cNvPr>
          <p:cNvSpPr/>
          <p:nvPr/>
        </p:nvSpPr>
        <p:spPr>
          <a:xfrm>
            <a:off x="9995360" y="2545685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Operational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Clarity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Security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95A62B-721E-08A2-70C8-D54E25C49B42}"/>
              </a:ext>
            </a:extLst>
          </p:cNvPr>
          <p:cNvSpPr txBox="1"/>
          <p:nvPr/>
        </p:nvSpPr>
        <p:spPr>
          <a:xfrm>
            <a:off x="1235188" y="3618837"/>
            <a:ext cx="5253078" cy="2079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Adaptable classroom environments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Flexible small-group breakout spaces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Shared interdisciplinary learning zones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Infrastructure expansion capacity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Flexible technology integration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Multi-use instructional spaces</a:t>
            </a:r>
          </a:p>
        </p:txBody>
      </p:sp>
    </p:spTree>
    <p:extLst>
      <p:ext uri="{BB962C8B-B14F-4D97-AF65-F5344CB8AC3E}">
        <p14:creationId xmlns:p14="http://schemas.microsoft.com/office/powerpoint/2010/main" val="1496471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C28D0-D127-51C0-C22A-59761DE90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E6FBD8E-2824-9579-DE6E-1934DA2CD2DD}"/>
              </a:ext>
            </a:extLst>
          </p:cNvPr>
          <p:cNvSpPr/>
          <p:nvPr/>
        </p:nvSpPr>
        <p:spPr>
          <a:xfrm>
            <a:off x="437322" y="3005593"/>
            <a:ext cx="11243060" cy="314871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84662DC-FEA7-8765-87E8-2D996414205A}"/>
              </a:ext>
            </a:extLst>
          </p:cNvPr>
          <p:cNvSpPr txBox="1">
            <a:spLocks/>
          </p:cNvSpPr>
          <p:nvPr/>
        </p:nvSpPr>
        <p:spPr>
          <a:xfrm>
            <a:off x="1595058" y="1011159"/>
            <a:ext cx="9001884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Core Objectives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chivo" panose="020B0503020202020B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0AB4628-8C4B-9084-A8A6-FBCD1D8891BF}"/>
              </a:ext>
            </a:extLst>
          </p:cNvPr>
          <p:cNvSpPr/>
          <p:nvPr/>
        </p:nvSpPr>
        <p:spPr>
          <a:xfrm>
            <a:off x="702896" y="2545683"/>
            <a:ext cx="1420755" cy="693481"/>
          </a:xfrm>
          <a:prstGeom prst="roundRect">
            <a:avLst/>
          </a:prstGeom>
          <a:solidFill>
            <a:srgbClr val="FFC1C1"/>
          </a:solidFill>
          <a:ln cap="flat">
            <a:miter lim="800000"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Rooted in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Community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endParaRPr lang="en-US" sz="1200" b="1" kern="1200" dirty="0">
              <a:latin typeface="Aptos" panose="020B000402020202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5C491D5-5AF5-3E63-38F7-2842EF02267C}"/>
              </a:ext>
            </a:extLst>
          </p:cNvPr>
          <p:cNvSpPr/>
          <p:nvPr/>
        </p:nvSpPr>
        <p:spPr>
          <a:xfrm>
            <a:off x="3026012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Flexible +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Future-Ready Education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282FB34-FE49-B561-9067-8DB2D3BC7441}"/>
              </a:ext>
            </a:extLst>
          </p:cNvPr>
          <p:cNvSpPr/>
          <p:nvPr/>
        </p:nvSpPr>
        <p:spPr>
          <a:xfrm>
            <a:off x="5349128" y="2545683"/>
            <a:ext cx="1420755" cy="69348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Student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Belonging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Wellbeing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054E1ED-F30B-80F0-AF10-9622758D20DC}"/>
              </a:ext>
            </a:extLst>
          </p:cNvPr>
          <p:cNvSpPr/>
          <p:nvPr/>
        </p:nvSpPr>
        <p:spPr>
          <a:xfrm>
            <a:off x="7672244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Creativity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+ Exploration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2B4A82D-ECB4-ABC3-04DB-4CF8E0EAAE92}"/>
              </a:ext>
            </a:extLst>
          </p:cNvPr>
          <p:cNvSpPr/>
          <p:nvPr/>
        </p:nvSpPr>
        <p:spPr>
          <a:xfrm>
            <a:off x="9995360" y="2545685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Operational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Clarity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Security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607B28-B9B6-C49B-439E-FF9DA1F4FADA}"/>
              </a:ext>
            </a:extLst>
          </p:cNvPr>
          <p:cNvSpPr txBox="1"/>
          <p:nvPr/>
        </p:nvSpPr>
        <p:spPr>
          <a:xfrm>
            <a:off x="1235188" y="3618837"/>
            <a:ext cx="5253078" cy="2079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Wellness and emotional regulation spaces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Counseling spaces with privacy and acoustic separation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Quiet decompression environments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Natural light throughout primary learning spaces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Comfortable student gathering areas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Inclusive and intuitive wayfinding</a:t>
            </a:r>
          </a:p>
        </p:txBody>
      </p:sp>
    </p:spTree>
    <p:extLst>
      <p:ext uri="{BB962C8B-B14F-4D97-AF65-F5344CB8AC3E}">
        <p14:creationId xmlns:p14="http://schemas.microsoft.com/office/powerpoint/2010/main" val="2752119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616FC-D747-9777-A8E8-760E4E72D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F85C6DB-594D-ED32-DCF8-1CB2B8FF9A9B}"/>
              </a:ext>
            </a:extLst>
          </p:cNvPr>
          <p:cNvSpPr/>
          <p:nvPr/>
        </p:nvSpPr>
        <p:spPr>
          <a:xfrm>
            <a:off x="437322" y="3005593"/>
            <a:ext cx="11243060" cy="314871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F80E5AB-0F0A-ED62-ECEE-EB085A49FCB0}"/>
              </a:ext>
            </a:extLst>
          </p:cNvPr>
          <p:cNvSpPr txBox="1">
            <a:spLocks/>
          </p:cNvSpPr>
          <p:nvPr/>
        </p:nvSpPr>
        <p:spPr>
          <a:xfrm>
            <a:off x="1595058" y="1011159"/>
            <a:ext cx="9001884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Core Objectives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chivo" panose="020B0503020202020B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A80E243-8235-6E62-31C7-6A90B34DBE16}"/>
              </a:ext>
            </a:extLst>
          </p:cNvPr>
          <p:cNvSpPr/>
          <p:nvPr/>
        </p:nvSpPr>
        <p:spPr>
          <a:xfrm>
            <a:off x="702896" y="2545683"/>
            <a:ext cx="1420755" cy="693481"/>
          </a:xfrm>
          <a:prstGeom prst="roundRect">
            <a:avLst/>
          </a:prstGeom>
          <a:solidFill>
            <a:srgbClr val="FFC1C1"/>
          </a:solidFill>
          <a:ln cap="flat">
            <a:miter lim="800000"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Rooted in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Community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endParaRPr lang="en-US" sz="1200" b="1" kern="1200" dirty="0">
              <a:latin typeface="Aptos" panose="020B000402020202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B9DD2080-D75F-78E0-2C5A-98EA8F41D076}"/>
              </a:ext>
            </a:extLst>
          </p:cNvPr>
          <p:cNvSpPr/>
          <p:nvPr/>
        </p:nvSpPr>
        <p:spPr>
          <a:xfrm>
            <a:off x="3026012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Flexible +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Future-Ready Education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594D164-C5D1-8AC6-FB65-1030EE814763}"/>
              </a:ext>
            </a:extLst>
          </p:cNvPr>
          <p:cNvSpPr/>
          <p:nvPr/>
        </p:nvSpPr>
        <p:spPr>
          <a:xfrm>
            <a:off x="5349128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Student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Belonging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Wellbeing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E5249AF-DF9C-CC0B-91E6-F41672295F11}"/>
              </a:ext>
            </a:extLst>
          </p:cNvPr>
          <p:cNvSpPr/>
          <p:nvPr/>
        </p:nvSpPr>
        <p:spPr>
          <a:xfrm>
            <a:off x="7672244" y="2545683"/>
            <a:ext cx="1420755" cy="69348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Creativity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+ Exploration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A5D6D3B-5E1E-8039-6F4D-E632B629773D}"/>
              </a:ext>
            </a:extLst>
          </p:cNvPr>
          <p:cNvSpPr/>
          <p:nvPr/>
        </p:nvSpPr>
        <p:spPr>
          <a:xfrm>
            <a:off x="9995360" y="2545685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Operational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Clarity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Security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68C5B9-5A71-D595-FB7A-C809CF2D83D3}"/>
              </a:ext>
            </a:extLst>
          </p:cNvPr>
          <p:cNvSpPr txBox="1"/>
          <p:nvPr/>
        </p:nvSpPr>
        <p:spPr>
          <a:xfrm>
            <a:off x="1235188" y="3618837"/>
            <a:ext cx="5253078" cy="2079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Expanded makerspaces and hands-on learning labs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Podcast/media production enviro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nments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Robust CTE and applied learning space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Flexible project-based learning environments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Performing arts support spaces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Visible opportunities for student work and innovation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740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C1B3B-1F3D-0545-EF56-3C8E24413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45A1E0D-B407-4D78-3356-6E842FE37FD4}"/>
              </a:ext>
            </a:extLst>
          </p:cNvPr>
          <p:cNvSpPr/>
          <p:nvPr/>
        </p:nvSpPr>
        <p:spPr>
          <a:xfrm>
            <a:off x="437322" y="3005593"/>
            <a:ext cx="11243060" cy="314871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AEF06DC-01B3-7F30-746C-45D76F66F3EC}"/>
              </a:ext>
            </a:extLst>
          </p:cNvPr>
          <p:cNvSpPr txBox="1">
            <a:spLocks/>
          </p:cNvSpPr>
          <p:nvPr/>
        </p:nvSpPr>
        <p:spPr>
          <a:xfrm>
            <a:off x="1595058" y="1011159"/>
            <a:ext cx="9001884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Core Objectives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chivo" panose="020B0503020202020B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DC39C98-7202-6B9F-6C1A-39770E01E5B0}"/>
              </a:ext>
            </a:extLst>
          </p:cNvPr>
          <p:cNvSpPr/>
          <p:nvPr/>
        </p:nvSpPr>
        <p:spPr>
          <a:xfrm>
            <a:off x="702896" y="2545683"/>
            <a:ext cx="1420755" cy="693481"/>
          </a:xfrm>
          <a:prstGeom prst="roundRect">
            <a:avLst/>
          </a:prstGeom>
          <a:solidFill>
            <a:srgbClr val="FFC1C1"/>
          </a:solidFill>
          <a:ln cap="flat">
            <a:miter lim="800000"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Rooted in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Community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endParaRPr lang="en-US" sz="1200" b="1" kern="1200" dirty="0">
              <a:latin typeface="Aptos" panose="020B000402020202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9E70494-398A-519B-4EC8-0C1010C64BF0}"/>
              </a:ext>
            </a:extLst>
          </p:cNvPr>
          <p:cNvSpPr/>
          <p:nvPr/>
        </p:nvSpPr>
        <p:spPr>
          <a:xfrm>
            <a:off x="3026012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Flexible +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Future-Ready Education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3D76BE97-06B9-F3E8-1521-AB6D9FD0D28B}"/>
              </a:ext>
            </a:extLst>
          </p:cNvPr>
          <p:cNvSpPr/>
          <p:nvPr/>
        </p:nvSpPr>
        <p:spPr>
          <a:xfrm>
            <a:off x="5349128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Student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Belonging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Wellbeing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D764AF3-51E3-5FB7-15B8-6CA24789AB73}"/>
              </a:ext>
            </a:extLst>
          </p:cNvPr>
          <p:cNvSpPr/>
          <p:nvPr/>
        </p:nvSpPr>
        <p:spPr>
          <a:xfrm>
            <a:off x="7672244" y="2545683"/>
            <a:ext cx="1420755" cy="693481"/>
          </a:xfrm>
          <a:prstGeom prst="roundRect">
            <a:avLst/>
          </a:prstGeom>
          <a:solidFill>
            <a:srgbClr val="FFC1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Creativity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+ Exploration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47CBD89-2C61-9CEB-82EC-823EE2D7DEB6}"/>
              </a:ext>
            </a:extLst>
          </p:cNvPr>
          <p:cNvSpPr/>
          <p:nvPr/>
        </p:nvSpPr>
        <p:spPr>
          <a:xfrm>
            <a:off x="9995360" y="2545685"/>
            <a:ext cx="1420755" cy="69348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Aptos" panose="020B0004020202020204" pitchFamily="34" charset="0"/>
              </a:rPr>
              <a:t>Operational 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Clarity +</a:t>
            </a:r>
            <a:br>
              <a:rPr lang="en-US" sz="1200" b="1" kern="1200" dirty="0">
                <a:latin typeface="Aptos" panose="020B0004020202020204" pitchFamily="34" charset="0"/>
              </a:rPr>
            </a:br>
            <a:r>
              <a:rPr lang="en-US" sz="1200" b="1" kern="1200" dirty="0">
                <a:latin typeface="Aptos" panose="020B0004020202020204" pitchFamily="34" charset="0"/>
              </a:rPr>
              <a:t>Security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50E597-78D9-23AF-A947-F9F1C7A3D711}"/>
              </a:ext>
            </a:extLst>
          </p:cNvPr>
          <p:cNvSpPr txBox="1"/>
          <p:nvPr/>
        </p:nvSpPr>
        <p:spPr>
          <a:xfrm>
            <a:off x="1235188" y="3618837"/>
            <a:ext cx="5253078" cy="2079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Reduced and controlled access points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Zoned after-hours community circulation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Clear visitor management strategies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Safe and efficient parent drop-off/pick-up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Passive supervision through visibility and circulation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Durable, maintainable materials and systems</a:t>
            </a:r>
          </a:p>
        </p:txBody>
      </p:sp>
    </p:spTree>
    <p:extLst>
      <p:ext uri="{BB962C8B-B14F-4D97-AF65-F5344CB8AC3E}">
        <p14:creationId xmlns:p14="http://schemas.microsoft.com/office/powerpoint/2010/main" val="2115006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49EF3-4F08-C4C2-BFD9-79C50BAA8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12AD36B-A3D0-C783-E14A-647BC82AE80D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29292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2CA0C7D-BB50-1C36-93B5-1024F81AC07E}"/>
              </a:ext>
            </a:extLst>
          </p:cNvPr>
          <p:cNvSpPr txBox="1">
            <a:spLocks/>
          </p:cNvSpPr>
          <p:nvPr/>
        </p:nvSpPr>
        <p:spPr>
          <a:xfrm>
            <a:off x="838200" y="12135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b="1">
                <a:solidFill>
                  <a:srgbClr val="FFFFFF"/>
                </a:solidFill>
                <a:latin typeface="Aptos" panose="020B0004020202020204" pitchFamily="34" charset="0"/>
                <a:ea typeface="+mj-ea"/>
                <a:cs typeface="+mj-cs"/>
              </a:rPr>
              <a:t>Vision </a:t>
            </a:r>
            <a:br>
              <a:rPr lang="en-US" sz="4400" b="1">
                <a:solidFill>
                  <a:srgbClr val="FFFFFF"/>
                </a:solidFill>
                <a:latin typeface="Aptos" panose="020B0004020202020204" pitchFamily="34" charset="0"/>
                <a:ea typeface="+mj-ea"/>
                <a:cs typeface="+mj-cs"/>
              </a:rPr>
            </a:br>
            <a:r>
              <a:rPr lang="en-US" sz="4400" b="1">
                <a:solidFill>
                  <a:srgbClr val="FFFFFF"/>
                </a:solidFill>
                <a:latin typeface="Aptos" panose="020B0004020202020204" pitchFamily="34" charset="0"/>
                <a:ea typeface="+mj-ea"/>
                <a:cs typeface="+mj-cs"/>
              </a:rPr>
              <a:t>Statement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5BCC3D-B605-C455-3FA9-70DEB62BABE2}"/>
              </a:ext>
            </a:extLst>
          </p:cNvPr>
          <p:cNvSpPr txBox="1"/>
          <p:nvPr/>
        </p:nvSpPr>
        <p:spPr>
          <a:xfrm>
            <a:off x="838200" y="2881427"/>
            <a:ext cx="6690219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latin typeface="Aptos" panose="020B0004020202020204" pitchFamily="34" charset="0"/>
              </a:rPr>
              <a:t>A safe, adaptable, and supportive school environment that is rooted in Moscow values and empowers every student to belong, connect, and explore.</a:t>
            </a:r>
            <a:endParaRPr lang="en-US" sz="2400" dirty="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581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ADB6D-02C1-FF2C-B83F-790CAF434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D66614-D6A0-331C-4AE2-6E0F5F10F5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7B97A5-71E3-63FD-9993-FA8CEB712D05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11FCF3-6D79-A2D7-F32F-32912438EC8A}"/>
              </a:ext>
            </a:extLst>
          </p:cNvPr>
          <p:cNvSpPr txBox="1"/>
          <p:nvPr/>
        </p:nvSpPr>
        <p:spPr>
          <a:xfrm>
            <a:off x="371651" y="1423379"/>
            <a:ext cx="252285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SPACES by 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F5D6E60A-ADBD-F807-90D7-7579BBC7B5F4}"/>
              </a:ext>
            </a:extLst>
          </p:cNvPr>
          <p:cNvSpPr/>
          <p:nvPr/>
        </p:nvSpPr>
        <p:spPr>
          <a:xfrm>
            <a:off x="371652" y="2732945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DE568D9C-EE72-6685-5D23-CBF7840B0A71}"/>
              </a:ext>
            </a:extLst>
          </p:cNvPr>
          <p:cNvSpPr txBox="1"/>
          <p:nvPr/>
        </p:nvSpPr>
        <p:spPr>
          <a:xfrm>
            <a:off x="874927" y="2928621"/>
            <a:ext cx="2436086" cy="300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Athletics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Support</a:t>
            </a: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1251C4B-FF59-BB61-A427-260DF2D93266}"/>
              </a:ext>
            </a:extLst>
          </p:cNvPr>
          <p:cNvSpPr/>
          <p:nvPr/>
        </p:nvSpPr>
        <p:spPr>
          <a:xfrm>
            <a:off x="371651" y="3456407"/>
            <a:ext cx="381548" cy="190774"/>
          </a:xfrm>
          <a:prstGeom prst="roundRect">
            <a:avLst/>
          </a:prstGeom>
          <a:solidFill>
            <a:srgbClr val="D6AC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4D686BC-5A79-59EB-5EE4-19614B0B78B1}"/>
              </a:ext>
            </a:extLst>
          </p:cNvPr>
          <p:cNvSpPr/>
          <p:nvPr/>
        </p:nvSpPr>
        <p:spPr>
          <a:xfrm>
            <a:off x="371651" y="3093811"/>
            <a:ext cx="381548" cy="190774"/>
          </a:xfrm>
          <a:prstGeom prst="roundRect">
            <a:avLst/>
          </a:prstGeom>
          <a:solidFill>
            <a:srgbClr val="2C8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1BEA206-DD42-706B-5DE6-77B18297316C}"/>
              </a:ext>
            </a:extLst>
          </p:cNvPr>
          <p:cNvSpPr/>
          <p:nvPr/>
        </p:nvSpPr>
        <p:spPr>
          <a:xfrm>
            <a:off x="371651" y="4172936"/>
            <a:ext cx="381548" cy="190774"/>
          </a:xfrm>
          <a:prstGeom prst="roundRect">
            <a:avLst/>
          </a:prstGeom>
          <a:solidFill>
            <a:srgbClr val="47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07E3443-3FAE-A12E-2C72-D49D1A3A47B0}"/>
              </a:ext>
            </a:extLst>
          </p:cNvPr>
          <p:cNvSpPr/>
          <p:nvPr/>
        </p:nvSpPr>
        <p:spPr>
          <a:xfrm>
            <a:off x="371651" y="3819003"/>
            <a:ext cx="381548" cy="190774"/>
          </a:xfrm>
          <a:prstGeom prst="roundRect">
            <a:avLst/>
          </a:prstGeom>
          <a:solidFill>
            <a:srgbClr val="E6A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07538E2-2A35-FF98-1A03-97FE7CBA33B7}"/>
              </a:ext>
            </a:extLst>
          </p:cNvPr>
          <p:cNvSpPr/>
          <p:nvPr/>
        </p:nvSpPr>
        <p:spPr>
          <a:xfrm>
            <a:off x="371651" y="4550217"/>
            <a:ext cx="381548" cy="190774"/>
          </a:xfrm>
          <a:prstGeom prst="round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8F65F73-95B5-124B-804D-8EE1FAB0F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4" t="6431" r="8067" b="17463"/>
          <a:stretch>
            <a:fillRect/>
          </a:stretch>
        </p:blipFill>
        <p:spPr>
          <a:xfrm>
            <a:off x="4313295" y="335037"/>
            <a:ext cx="3281921" cy="380508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9A749A9-32A3-76A9-D9CC-6C2CF37DCF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8" t="6785" r="7433" b="64569"/>
          <a:stretch>
            <a:fillRect/>
          </a:stretch>
        </p:blipFill>
        <p:spPr>
          <a:xfrm>
            <a:off x="4335725" y="4172936"/>
            <a:ext cx="3281921" cy="143219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468AE0D-DBC3-D993-4573-A15F649B24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5" t="6507" r="7405" b="20042"/>
          <a:stretch>
            <a:fillRect/>
          </a:stretch>
        </p:blipFill>
        <p:spPr>
          <a:xfrm>
            <a:off x="8110486" y="2922135"/>
            <a:ext cx="3281921" cy="367234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71B80ED-7DE5-B5BD-6AFB-5BC81316607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6798"/>
          <a:stretch>
            <a:fillRect/>
          </a:stretch>
        </p:blipFill>
        <p:spPr>
          <a:xfrm>
            <a:off x="8110486" y="335037"/>
            <a:ext cx="3279932" cy="253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81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E848C-A141-7CDE-5189-CC4E6C858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F258E1-ADA3-CB9F-81B8-DEDFE92530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E79B52-8BE5-6B27-074C-F9E848C5192D}"/>
              </a:ext>
            </a:extLst>
          </p:cNvPr>
          <p:cNvSpPr txBox="1"/>
          <p:nvPr/>
        </p:nvSpPr>
        <p:spPr>
          <a:xfrm>
            <a:off x="1561263" y="674755"/>
            <a:ext cx="9068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ptos" panose="020B0004020202020204" pitchFamily="34" charset="0"/>
              </a:rPr>
              <a:t>Our Approach</a:t>
            </a:r>
            <a:br>
              <a:rPr lang="en-US" sz="400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US" sz="2000" b="1" spc="300">
                <a:solidFill>
                  <a:schemeClr val="bg1"/>
                </a:solidFill>
                <a:latin typeface="Aptos" panose="020B0004020202020204" pitchFamily="34" charset="0"/>
              </a:rPr>
              <a:t>TRIED AND TRUE.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A31950-1AF9-0CE1-12CD-93167DCAAAFB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3B95D355-8D3F-838D-C119-D9D0402EE3F4}"/>
              </a:ext>
            </a:extLst>
          </p:cNvPr>
          <p:cNvSpPr txBox="1"/>
          <p:nvPr/>
        </p:nvSpPr>
        <p:spPr>
          <a:xfrm>
            <a:off x="371652" y="2548169"/>
            <a:ext cx="252285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ALIGNMENT MAPPING</a:t>
            </a:r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7E147633-5523-E6D5-BEC9-39475F665444}"/>
              </a:ext>
            </a:extLst>
          </p:cNvPr>
          <p:cNvSpPr/>
          <p:nvPr/>
        </p:nvSpPr>
        <p:spPr>
          <a:xfrm>
            <a:off x="371652" y="3386995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3A5C64-B0B1-EF0E-E78E-73E7C8BE3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024" y="626164"/>
            <a:ext cx="4203905" cy="56056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6B550D-CBF1-DCC8-4370-F8A43BFBC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173" y="607019"/>
            <a:ext cx="4203905" cy="560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71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26BC1-73E2-1D5D-C549-D6A90B8EC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EDB004C-9AB7-463E-EFC4-6BC5EDF8D0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E5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2A7506-18F9-2F83-C25C-F12942FCFA89}"/>
              </a:ext>
            </a:extLst>
          </p:cNvPr>
          <p:cNvSpPr/>
          <p:nvPr/>
        </p:nvSpPr>
        <p:spPr>
          <a:xfrm>
            <a:off x="321469" y="321468"/>
            <a:ext cx="11537156" cy="6222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384787B-3C7E-77D1-AB6B-1DADD3D844AB}"/>
              </a:ext>
            </a:extLst>
          </p:cNvPr>
          <p:cNvSpPr txBox="1">
            <a:spLocks/>
          </p:cNvSpPr>
          <p:nvPr/>
        </p:nvSpPr>
        <p:spPr>
          <a:xfrm>
            <a:off x="1518047" y="274494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5000"/>
              </a:lnSpc>
              <a:buNone/>
            </a:pPr>
            <a:r>
              <a:rPr lang="en-US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Garamond Pro Bold" panose="02020702060506020403" pitchFamily="18" charset="0"/>
              </a:rPr>
              <a:t>We got to work.</a:t>
            </a:r>
            <a:b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</a:b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FLOOR PLAN + MASSING + CONCEPT</a:t>
            </a:r>
          </a:p>
        </p:txBody>
      </p:sp>
    </p:spTree>
    <p:extLst>
      <p:ext uri="{BB962C8B-B14F-4D97-AF65-F5344CB8AC3E}">
        <p14:creationId xmlns:p14="http://schemas.microsoft.com/office/powerpoint/2010/main" val="417875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DFFD8-F6B7-14D7-D728-6791068A9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C3F109-29ED-DFAB-595A-54F60DC94F6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E5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DDD270-9F50-60C1-2EA0-575FAD8ED030}"/>
              </a:ext>
            </a:extLst>
          </p:cNvPr>
          <p:cNvSpPr/>
          <p:nvPr/>
        </p:nvSpPr>
        <p:spPr>
          <a:xfrm>
            <a:off x="321469" y="321468"/>
            <a:ext cx="11537156" cy="6222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33C1D38-51A3-01CD-63F9-DBBC17EC867E}"/>
              </a:ext>
            </a:extLst>
          </p:cNvPr>
          <p:cNvSpPr txBox="1">
            <a:spLocks/>
          </p:cNvSpPr>
          <p:nvPr/>
        </p:nvSpPr>
        <p:spPr>
          <a:xfrm>
            <a:off x="1518047" y="274494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5000"/>
              </a:lnSpc>
              <a:buNone/>
            </a:pPr>
            <a:r>
              <a:rPr lang="en-US" sz="6600" b="1">
                <a:solidFill>
                  <a:schemeClr val="tx1">
                    <a:lumMod val="75000"/>
                    <a:lumOff val="25000"/>
                  </a:schemeClr>
                </a:solidFill>
                <a:latin typeface="Adobe Garamond Pro Bold" panose="02020702060506020403" pitchFamily="18" charset="0"/>
              </a:rPr>
              <a:t>Our Process.</a:t>
            </a:r>
            <a:br>
              <a:rPr 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</a:br>
            <a:r>
              <a:rPr 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WHERE WE’RE AT</a:t>
            </a:r>
          </a:p>
        </p:txBody>
      </p:sp>
    </p:spTree>
    <p:extLst>
      <p:ext uri="{BB962C8B-B14F-4D97-AF65-F5344CB8AC3E}">
        <p14:creationId xmlns:p14="http://schemas.microsoft.com/office/powerpoint/2010/main" val="1388825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55016-B77E-AB2E-2D45-85BCCAE0B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936BD8-5F31-1B22-B1B8-22D668CEE41E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DFF92A-6BEB-A6E5-D7FC-2F42F3E78A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8F458E-B809-B165-DB36-9A71E59C8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4" r="25261"/>
          <a:stretch>
            <a:fillRect/>
          </a:stretch>
        </p:blipFill>
        <p:spPr>
          <a:xfrm>
            <a:off x="3432741" y="1072333"/>
            <a:ext cx="4225864" cy="49589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0D02E3-BC0F-151F-2375-58DBE3D82C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2" r="24609"/>
          <a:stretch>
            <a:fillRect/>
          </a:stretch>
        </p:blipFill>
        <p:spPr>
          <a:xfrm>
            <a:off x="7855827" y="1150738"/>
            <a:ext cx="4225864" cy="4992886"/>
          </a:xfrm>
          <a:prstGeom prst="rect">
            <a:avLst/>
          </a:prstGeom>
        </p:spPr>
      </p:pic>
      <p:sp>
        <p:nvSpPr>
          <p:cNvPr id="17" name="TextBox 9">
            <a:extLst>
              <a:ext uri="{FF2B5EF4-FFF2-40B4-BE49-F238E27FC236}">
                <a16:creationId xmlns:a16="http://schemas.microsoft.com/office/drawing/2014/main" id="{BEB27869-01D1-F2A5-0962-B76567A84C52}"/>
              </a:ext>
            </a:extLst>
          </p:cNvPr>
          <p:cNvSpPr txBox="1"/>
          <p:nvPr/>
        </p:nvSpPr>
        <p:spPr>
          <a:xfrm>
            <a:off x="371651" y="1751991"/>
            <a:ext cx="252285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 PLANS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715E1554-4D7A-E5BB-9054-CEA6CA5BF94F}"/>
              </a:ext>
            </a:extLst>
          </p:cNvPr>
          <p:cNvSpPr/>
          <p:nvPr/>
        </p:nvSpPr>
        <p:spPr>
          <a:xfrm>
            <a:off x="371652" y="2732945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CCB9236-8511-BB3D-72C3-E28579AA4D34}"/>
              </a:ext>
            </a:extLst>
          </p:cNvPr>
          <p:cNvSpPr/>
          <p:nvPr/>
        </p:nvSpPr>
        <p:spPr>
          <a:xfrm>
            <a:off x="371651" y="3456407"/>
            <a:ext cx="381548" cy="190774"/>
          </a:xfrm>
          <a:prstGeom prst="roundRect">
            <a:avLst/>
          </a:prstGeom>
          <a:solidFill>
            <a:srgbClr val="D6AC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91B9885-F36B-235A-4CF6-763C59E3FA3F}"/>
              </a:ext>
            </a:extLst>
          </p:cNvPr>
          <p:cNvSpPr/>
          <p:nvPr/>
        </p:nvSpPr>
        <p:spPr>
          <a:xfrm>
            <a:off x="371651" y="3093811"/>
            <a:ext cx="381548" cy="190774"/>
          </a:xfrm>
          <a:prstGeom prst="roundRect">
            <a:avLst/>
          </a:prstGeom>
          <a:solidFill>
            <a:srgbClr val="2C8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3FF6F4D-B19A-0C59-F6AA-4B9420FAAFF9}"/>
              </a:ext>
            </a:extLst>
          </p:cNvPr>
          <p:cNvSpPr/>
          <p:nvPr/>
        </p:nvSpPr>
        <p:spPr>
          <a:xfrm>
            <a:off x="371651" y="4172936"/>
            <a:ext cx="381548" cy="190774"/>
          </a:xfrm>
          <a:prstGeom prst="roundRect">
            <a:avLst/>
          </a:prstGeom>
          <a:solidFill>
            <a:srgbClr val="47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4BFDC27-80B5-DF8D-1DDD-461441B0643C}"/>
              </a:ext>
            </a:extLst>
          </p:cNvPr>
          <p:cNvSpPr/>
          <p:nvPr/>
        </p:nvSpPr>
        <p:spPr>
          <a:xfrm>
            <a:off x="371651" y="3819003"/>
            <a:ext cx="381548" cy="190774"/>
          </a:xfrm>
          <a:prstGeom prst="roundRect">
            <a:avLst/>
          </a:prstGeom>
          <a:solidFill>
            <a:srgbClr val="E6A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A06DDED-BD54-689C-29CB-88E21D351A65}"/>
              </a:ext>
            </a:extLst>
          </p:cNvPr>
          <p:cNvSpPr/>
          <p:nvPr/>
        </p:nvSpPr>
        <p:spPr>
          <a:xfrm>
            <a:off x="371651" y="4550217"/>
            <a:ext cx="381548" cy="190774"/>
          </a:xfrm>
          <a:prstGeom prst="round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TextBox 11">
            <a:extLst>
              <a:ext uri="{FF2B5EF4-FFF2-40B4-BE49-F238E27FC236}">
                <a16:creationId xmlns:a16="http://schemas.microsoft.com/office/drawing/2014/main" id="{0F4B9666-AF0C-1A97-2E4C-47F39E0613B4}"/>
              </a:ext>
            </a:extLst>
          </p:cNvPr>
          <p:cNvSpPr txBox="1"/>
          <p:nvPr/>
        </p:nvSpPr>
        <p:spPr>
          <a:xfrm>
            <a:off x="874927" y="2928621"/>
            <a:ext cx="2436086" cy="300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Athletics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Support</a:t>
            </a: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7166D6-588D-5F60-CF47-3AD3CD109D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3F24D0C6-CAA2-AFD7-49DA-18AFE4F1C6EE}"/>
              </a:ext>
            </a:extLst>
          </p:cNvPr>
          <p:cNvSpPr txBox="1"/>
          <p:nvPr/>
        </p:nvSpPr>
        <p:spPr>
          <a:xfrm>
            <a:off x="3323209" y="5883940"/>
            <a:ext cx="896102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FLOOR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DAD846-C1CF-C708-9CB6-E3F83611F941}"/>
              </a:ext>
            </a:extLst>
          </p:cNvPr>
          <p:cNvSpPr txBox="1"/>
          <p:nvPr/>
        </p:nvSpPr>
        <p:spPr>
          <a:xfrm>
            <a:off x="8025519" y="5929955"/>
            <a:ext cx="896102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FLOOR</a:t>
            </a:r>
          </a:p>
        </p:txBody>
      </p:sp>
    </p:spTree>
    <p:extLst>
      <p:ext uri="{BB962C8B-B14F-4D97-AF65-F5344CB8AC3E}">
        <p14:creationId xmlns:p14="http://schemas.microsoft.com/office/powerpoint/2010/main" val="2140568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0423B-FA06-6388-3E00-93FE267CB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787314-7082-FAA9-5830-922458F8A5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545E02-06BB-859F-F0A4-B3841EF267B3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1CA0FBE-F666-B22E-4EA8-A65EAD1FCD7F}"/>
              </a:ext>
            </a:extLst>
          </p:cNvPr>
          <p:cNvSpPr txBox="1"/>
          <p:nvPr/>
        </p:nvSpPr>
        <p:spPr>
          <a:xfrm>
            <a:off x="371651" y="1751991"/>
            <a:ext cx="252285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 MASSING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EFECCE6F-7A3F-F7F0-7541-6B7EDD427031}"/>
              </a:ext>
            </a:extLst>
          </p:cNvPr>
          <p:cNvSpPr/>
          <p:nvPr/>
        </p:nvSpPr>
        <p:spPr>
          <a:xfrm>
            <a:off x="371652" y="2732945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34AE6F9-DB85-A7F9-7F0A-AF45BFF2896E}"/>
              </a:ext>
            </a:extLst>
          </p:cNvPr>
          <p:cNvSpPr/>
          <p:nvPr/>
        </p:nvSpPr>
        <p:spPr>
          <a:xfrm>
            <a:off x="371651" y="3456407"/>
            <a:ext cx="381548" cy="190774"/>
          </a:xfrm>
          <a:prstGeom prst="roundRect">
            <a:avLst/>
          </a:prstGeom>
          <a:solidFill>
            <a:srgbClr val="D6AC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C1F15F7-0CD5-343A-0C58-94F4E7D173B8}"/>
              </a:ext>
            </a:extLst>
          </p:cNvPr>
          <p:cNvSpPr/>
          <p:nvPr/>
        </p:nvSpPr>
        <p:spPr>
          <a:xfrm>
            <a:off x="371651" y="3093811"/>
            <a:ext cx="381548" cy="190774"/>
          </a:xfrm>
          <a:prstGeom prst="roundRect">
            <a:avLst/>
          </a:prstGeom>
          <a:solidFill>
            <a:srgbClr val="2C8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90F6B54-63F3-8FE1-5A2C-D70E83EA735D}"/>
              </a:ext>
            </a:extLst>
          </p:cNvPr>
          <p:cNvSpPr/>
          <p:nvPr/>
        </p:nvSpPr>
        <p:spPr>
          <a:xfrm>
            <a:off x="371651" y="4172936"/>
            <a:ext cx="381548" cy="190774"/>
          </a:xfrm>
          <a:prstGeom prst="roundRect">
            <a:avLst/>
          </a:prstGeom>
          <a:solidFill>
            <a:srgbClr val="47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F078280-14DC-F0A6-7E2D-91771170200E}"/>
              </a:ext>
            </a:extLst>
          </p:cNvPr>
          <p:cNvSpPr/>
          <p:nvPr/>
        </p:nvSpPr>
        <p:spPr>
          <a:xfrm>
            <a:off x="371651" y="3819003"/>
            <a:ext cx="381548" cy="190774"/>
          </a:xfrm>
          <a:prstGeom prst="roundRect">
            <a:avLst/>
          </a:prstGeom>
          <a:solidFill>
            <a:srgbClr val="E6A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F1F2B52-4400-8B9F-4B87-89D1310F6BEB}"/>
              </a:ext>
            </a:extLst>
          </p:cNvPr>
          <p:cNvSpPr/>
          <p:nvPr/>
        </p:nvSpPr>
        <p:spPr>
          <a:xfrm>
            <a:off x="371651" y="4550217"/>
            <a:ext cx="381548" cy="190774"/>
          </a:xfrm>
          <a:prstGeom prst="round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6B8B9881-F8DD-6BB5-2F7E-53C9DC1C1A54}"/>
              </a:ext>
            </a:extLst>
          </p:cNvPr>
          <p:cNvSpPr txBox="1"/>
          <p:nvPr/>
        </p:nvSpPr>
        <p:spPr>
          <a:xfrm>
            <a:off x="874927" y="2928621"/>
            <a:ext cx="2436086" cy="300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Athletics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Support</a:t>
            </a: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F86FEA-E9DD-9265-F462-FDB307D2E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78599" y="550205"/>
            <a:ext cx="8982806" cy="58124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5146DF-5F5E-A43E-7965-A4197510C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31443">
            <a:off x="10861481" y="5842436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5C608-002B-2DAB-FC17-52A0965B4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697132-A07A-2DFC-6CD2-307E7B44F8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C3AF85-1839-5C40-69B0-B768F62FE6A8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EA5E84-A8A4-2652-44B2-79DEEA795A1E}"/>
              </a:ext>
            </a:extLst>
          </p:cNvPr>
          <p:cNvSpPr txBox="1"/>
          <p:nvPr/>
        </p:nvSpPr>
        <p:spPr>
          <a:xfrm>
            <a:off x="371651" y="1751991"/>
            <a:ext cx="252285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 MASSING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EF66AC1A-319C-619C-6875-F41141C10576}"/>
              </a:ext>
            </a:extLst>
          </p:cNvPr>
          <p:cNvSpPr/>
          <p:nvPr/>
        </p:nvSpPr>
        <p:spPr>
          <a:xfrm>
            <a:off x="371652" y="2732945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C8499A-0E50-F41F-AE61-C9F64AC5C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599" y="550204"/>
            <a:ext cx="8982806" cy="58124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CE75EC-370E-5CA2-6784-3A53E9CF64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31443">
            <a:off x="10861481" y="5842436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978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6C624-1EA3-C959-857F-4B8DAFE9A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A1DDB1-FF4D-74D9-3248-C0957173CA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708B4A-6F2F-8A07-C7A6-B505235E1D4F}"/>
              </a:ext>
            </a:extLst>
          </p:cNvPr>
          <p:cNvSpPr txBox="1"/>
          <p:nvPr/>
        </p:nvSpPr>
        <p:spPr>
          <a:xfrm>
            <a:off x="1561263" y="674755"/>
            <a:ext cx="9068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ptos" panose="020B0004020202020204" pitchFamily="34" charset="0"/>
              </a:rPr>
              <a:t>Our Approach</a:t>
            </a:r>
            <a:br>
              <a:rPr lang="en-US" sz="400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US" sz="2000" b="1" spc="300">
                <a:solidFill>
                  <a:schemeClr val="bg1"/>
                </a:solidFill>
                <a:latin typeface="Aptos" panose="020B0004020202020204" pitchFamily="34" charset="0"/>
              </a:rPr>
              <a:t>TRIED AND TRUE.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EE2286E-3E06-DFBF-4A36-D6D45F26931C}"/>
              </a:ext>
            </a:extLst>
          </p:cNvPr>
          <p:cNvGraphicFramePr>
            <a:graphicFrameLocks/>
          </p:cNvGraphicFramePr>
          <p:nvPr/>
        </p:nvGraphicFramePr>
        <p:xfrm>
          <a:off x="805945" y="-557511"/>
          <a:ext cx="1065474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087092E-7DE7-538C-16AD-46057E53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3" r="9257" b="9108"/>
          <a:stretch>
            <a:fillRect/>
          </a:stretch>
        </p:blipFill>
        <p:spPr>
          <a:xfrm>
            <a:off x="3006364" y="12249"/>
            <a:ext cx="9184860" cy="68457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D59CEA7-E0E8-2085-8451-D8FEBD9BFA88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FF426EE5-1123-90F6-C1E8-4F2B845C234B}"/>
              </a:ext>
            </a:extLst>
          </p:cNvPr>
          <p:cNvSpPr txBox="1"/>
          <p:nvPr/>
        </p:nvSpPr>
        <p:spPr>
          <a:xfrm>
            <a:off x="371651" y="2180225"/>
            <a:ext cx="252285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PLAN</a:t>
            </a:r>
            <a:endParaRPr lang="en-US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D1D8AD0E-2944-8A27-B9E6-57B4F7593AB1}"/>
              </a:ext>
            </a:extLst>
          </p:cNvPr>
          <p:cNvSpPr/>
          <p:nvPr/>
        </p:nvSpPr>
        <p:spPr>
          <a:xfrm>
            <a:off x="371652" y="2732945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999A86-696B-EAC9-9CFE-753223CA7B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B312DF-2D08-DBC2-DA8A-84637AB19BF1}"/>
              </a:ext>
            </a:extLst>
          </p:cNvPr>
          <p:cNvSpPr txBox="1"/>
          <p:nvPr/>
        </p:nvSpPr>
        <p:spPr>
          <a:xfrm>
            <a:off x="7971017" y="1109829"/>
            <a:ext cx="8165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 STREET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B7FF65-5127-704E-380F-F4E74964DD85}"/>
              </a:ext>
            </a:extLst>
          </p:cNvPr>
          <p:cNvSpPr txBox="1"/>
          <p:nvPr/>
        </p:nvSpPr>
        <p:spPr>
          <a:xfrm rot="16200000">
            <a:off x="10491902" y="3625056"/>
            <a:ext cx="1937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N. MOUNTAIN VIEW ROAD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A3849F-7B1E-318B-8F10-B2B5D6A37F98}"/>
              </a:ext>
            </a:extLst>
          </p:cNvPr>
          <p:cNvSpPr txBox="1"/>
          <p:nvPr/>
        </p:nvSpPr>
        <p:spPr>
          <a:xfrm>
            <a:off x="7154511" y="6385580"/>
            <a:ext cx="8036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 STREET</a:t>
            </a:r>
          </a:p>
        </p:txBody>
      </p:sp>
    </p:spTree>
    <p:extLst>
      <p:ext uri="{BB962C8B-B14F-4D97-AF65-F5344CB8AC3E}">
        <p14:creationId xmlns:p14="http://schemas.microsoft.com/office/powerpoint/2010/main" val="22307899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F3410-C497-E674-C5AA-A5536C1AA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037AC5-EAE7-B420-9419-98A9CA5BD3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561F85-E616-4F50-4408-204A531ED359}"/>
              </a:ext>
            </a:extLst>
          </p:cNvPr>
          <p:cNvSpPr txBox="1"/>
          <p:nvPr/>
        </p:nvSpPr>
        <p:spPr>
          <a:xfrm>
            <a:off x="1561263" y="674755"/>
            <a:ext cx="9068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ptos" panose="020B0004020202020204" pitchFamily="34" charset="0"/>
              </a:rPr>
              <a:t>Our Approach</a:t>
            </a:r>
            <a:br>
              <a:rPr lang="en-US" sz="400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US" sz="2000" b="1" spc="300">
                <a:solidFill>
                  <a:schemeClr val="bg1"/>
                </a:solidFill>
                <a:latin typeface="Aptos" panose="020B0004020202020204" pitchFamily="34" charset="0"/>
              </a:rPr>
              <a:t>TRIED AND TRUE.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54E4489-F05B-54CB-66D4-F8C59C80DE1C}"/>
              </a:ext>
            </a:extLst>
          </p:cNvPr>
          <p:cNvGraphicFramePr>
            <a:graphicFrameLocks/>
          </p:cNvGraphicFramePr>
          <p:nvPr/>
        </p:nvGraphicFramePr>
        <p:xfrm>
          <a:off x="805945" y="-557511"/>
          <a:ext cx="1065474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86FCD9EA-1043-ECD5-8785-3695C37833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t="10478" r="22045" b="6142"/>
          <a:stretch>
            <a:fillRect/>
          </a:stretch>
        </p:blipFill>
        <p:spPr>
          <a:xfrm>
            <a:off x="4374746" y="120584"/>
            <a:ext cx="5992000" cy="661367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5140FAA-5DFC-3036-1ED9-2798189A356C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91EC7B0-E523-4D4F-5191-A4590A2A2027}"/>
              </a:ext>
            </a:extLst>
          </p:cNvPr>
          <p:cNvSpPr txBox="1"/>
          <p:nvPr/>
        </p:nvSpPr>
        <p:spPr>
          <a:xfrm>
            <a:off x="371651" y="1751991"/>
            <a:ext cx="2522852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FLOOR PLANS:</a:t>
            </a:r>
          </a:p>
          <a:p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FLOOR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09D77196-F3E3-BB06-55A9-17A754DB2207}"/>
              </a:ext>
            </a:extLst>
          </p:cNvPr>
          <p:cNvSpPr/>
          <p:nvPr/>
        </p:nvSpPr>
        <p:spPr>
          <a:xfrm>
            <a:off x="371652" y="2732945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5E1A731-0DE8-5D39-2E4B-A7F2C9BEDE6A}"/>
              </a:ext>
            </a:extLst>
          </p:cNvPr>
          <p:cNvSpPr/>
          <p:nvPr/>
        </p:nvSpPr>
        <p:spPr>
          <a:xfrm>
            <a:off x="371651" y="3456407"/>
            <a:ext cx="381548" cy="190774"/>
          </a:xfrm>
          <a:prstGeom prst="roundRect">
            <a:avLst/>
          </a:prstGeom>
          <a:solidFill>
            <a:srgbClr val="D6AC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F761327-A6F3-AA92-3E67-EC047123BBFD}"/>
              </a:ext>
            </a:extLst>
          </p:cNvPr>
          <p:cNvSpPr/>
          <p:nvPr/>
        </p:nvSpPr>
        <p:spPr>
          <a:xfrm>
            <a:off x="371651" y="3093811"/>
            <a:ext cx="381548" cy="190774"/>
          </a:xfrm>
          <a:prstGeom prst="roundRect">
            <a:avLst/>
          </a:prstGeom>
          <a:solidFill>
            <a:srgbClr val="2C8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540C4DB-2000-5397-8DDB-BA927C9217AD}"/>
              </a:ext>
            </a:extLst>
          </p:cNvPr>
          <p:cNvSpPr/>
          <p:nvPr/>
        </p:nvSpPr>
        <p:spPr>
          <a:xfrm>
            <a:off x="371651" y="4172936"/>
            <a:ext cx="381548" cy="190774"/>
          </a:xfrm>
          <a:prstGeom prst="roundRect">
            <a:avLst/>
          </a:prstGeom>
          <a:solidFill>
            <a:srgbClr val="47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950F344-67E5-2553-3F92-E2B1641A7DB3}"/>
              </a:ext>
            </a:extLst>
          </p:cNvPr>
          <p:cNvSpPr/>
          <p:nvPr/>
        </p:nvSpPr>
        <p:spPr>
          <a:xfrm>
            <a:off x="371651" y="3819003"/>
            <a:ext cx="381548" cy="190774"/>
          </a:xfrm>
          <a:prstGeom prst="roundRect">
            <a:avLst/>
          </a:prstGeom>
          <a:solidFill>
            <a:srgbClr val="E6A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BAC6CD5-E1BD-5FF8-A4E2-0111BBE2DE69}"/>
              </a:ext>
            </a:extLst>
          </p:cNvPr>
          <p:cNvSpPr/>
          <p:nvPr/>
        </p:nvSpPr>
        <p:spPr>
          <a:xfrm>
            <a:off x="371651" y="4550217"/>
            <a:ext cx="381548" cy="190774"/>
          </a:xfrm>
          <a:prstGeom prst="round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2133B80D-CF68-D551-EAF3-7830A00EBFAA}"/>
              </a:ext>
            </a:extLst>
          </p:cNvPr>
          <p:cNvSpPr txBox="1"/>
          <p:nvPr/>
        </p:nvSpPr>
        <p:spPr>
          <a:xfrm>
            <a:off x="874927" y="2928621"/>
            <a:ext cx="2436086" cy="300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Athletics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Support</a:t>
            </a: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8CE1D0-3196-81AB-33D3-4DE2E9560D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07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0F33D-C48B-7AA6-3D9F-9FC14213B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F469C9FE-E83E-F040-11F1-246BC3CCFC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6" t="10305" r="23129" b="6554"/>
          <a:stretch>
            <a:fillRect/>
          </a:stretch>
        </p:blipFill>
        <p:spPr>
          <a:xfrm>
            <a:off x="4313967" y="101014"/>
            <a:ext cx="6127525" cy="66144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32B850C-1069-6303-EC5F-826196DCB3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39CDC9-A257-7C13-C3C9-95480504F62C}"/>
              </a:ext>
            </a:extLst>
          </p:cNvPr>
          <p:cNvSpPr/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FFCCF2-ACA3-B01D-4B12-0E4EFB6D3B99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590F2AA4-02ED-99BE-6FC4-A64911B1CD7C}"/>
              </a:ext>
            </a:extLst>
          </p:cNvPr>
          <p:cNvSpPr txBox="1"/>
          <p:nvPr/>
        </p:nvSpPr>
        <p:spPr>
          <a:xfrm>
            <a:off x="371651" y="1751991"/>
            <a:ext cx="2522852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FLOOR PLANS:</a:t>
            </a:r>
          </a:p>
          <a:p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FLOOR</a:t>
            </a:r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DDD115AB-D06D-8DCA-6129-C2319054614C}"/>
              </a:ext>
            </a:extLst>
          </p:cNvPr>
          <p:cNvSpPr/>
          <p:nvPr/>
        </p:nvSpPr>
        <p:spPr>
          <a:xfrm>
            <a:off x="371652" y="2732945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339CBF4-13BD-9A05-4B0D-64CA14ABC268}"/>
              </a:ext>
            </a:extLst>
          </p:cNvPr>
          <p:cNvSpPr/>
          <p:nvPr/>
        </p:nvSpPr>
        <p:spPr>
          <a:xfrm>
            <a:off x="371651" y="3456407"/>
            <a:ext cx="381548" cy="190774"/>
          </a:xfrm>
          <a:prstGeom prst="roundRect">
            <a:avLst/>
          </a:prstGeom>
          <a:solidFill>
            <a:srgbClr val="D6AC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1A1244F-387E-EDC8-0BFE-779F45EF82EE}"/>
              </a:ext>
            </a:extLst>
          </p:cNvPr>
          <p:cNvSpPr/>
          <p:nvPr/>
        </p:nvSpPr>
        <p:spPr>
          <a:xfrm>
            <a:off x="371651" y="3093811"/>
            <a:ext cx="381548" cy="190774"/>
          </a:xfrm>
          <a:prstGeom prst="roundRect">
            <a:avLst/>
          </a:prstGeom>
          <a:solidFill>
            <a:srgbClr val="2C8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0A059B0-ED88-895F-05BB-EE99D981E6A1}"/>
              </a:ext>
            </a:extLst>
          </p:cNvPr>
          <p:cNvSpPr/>
          <p:nvPr/>
        </p:nvSpPr>
        <p:spPr>
          <a:xfrm>
            <a:off x="371651" y="4172936"/>
            <a:ext cx="381548" cy="190774"/>
          </a:xfrm>
          <a:prstGeom prst="roundRect">
            <a:avLst/>
          </a:prstGeom>
          <a:solidFill>
            <a:srgbClr val="47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F2EA507-F968-3149-0FB0-5C57395E79D9}"/>
              </a:ext>
            </a:extLst>
          </p:cNvPr>
          <p:cNvSpPr/>
          <p:nvPr/>
        </p:nvSpPr>
        <p:spPr>
          <a:xfrm>
            <a:off x="371651" y="3819003"/>
            <a:ext cx="381548" cy="190774"/>
          </a:xfrm>
          <a:prstGeom prst="roundRect">
            <a:avLst/>
          </a:prstGeom>
          <a:solidFill>
            <a:srgbClr val="E6A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023CCD9-162D-E540-0A9B-627F102B35C8}"/>
              </a:ext>
            </a:extLst>
          </p:cNvPr>
          <p:cNvSpPr/>
          <p:nvPr/>
        </p:nvSpPr>
        <p:spPr>
          <a:xfrm>
            <a:off x="371651" y="4550217"/>
            <a:ext cx="381548" cy="190774"/>
          </a:xfrm>
          <a:prstGeom prst="round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TextBox 11">
            <a:extLst>
              <a:ext uri="{FF2B5EF4-FFF2-40B4-BE49-F238E27FC236}">
                <a16:creationId xmlns:a16="http://schemas.microsoft.com/office/drawing/2014/main" id="{3EC8644D-70C9-C787-3B55-1AA51ED1D955}"/>
              </a:ext>
            </a:extLst>
          </p:cNvPr>
          <p:cNvSpPr txBox="1"/>
          <p:nvPr/>
        </p:nvSpPr>
        <p:spPr>
          <a:xfrm>
            <a:off x="874927" y="2928621"/>
            <a:ext cx="2436086" cy="300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Athletics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 Spaces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Support</a:t>
            </a: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E4458E-FCCD-CFB2-EFE8-D84E335456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396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3D815FD-411F-6A56-D219-E0F1678B7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9" t="15493" r="19410" b="13510"/>
          <a:stretch>
            <a:fillRect/>
          </a:stretch>
        </p:blipFill>
        <p:spPr>
          <a:xfrm>
            <a:off x="3148781" y="41001"/>
            <a:ext cx="9043219" cy="6817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39FA0FB-A7BE-F27F-4BE9-9303F033B0CA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EBDF4F-5B36-BCD1-F1FD-BCF11462BBEB}"/>
              </a:ext>
            </a:extLst>
          </p:cNvPr>
          <p:cNvSpPr txBox="1"/>
          <p:nvPr/>
        </p:nvSpPr>
        <p:spPr>
          <a:xfrm>
            <a:off x="225992" y="1593133"/>
            <a:ext cx="2668511" cy="1421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Strong indoor/outdoor connections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Welcoming arrival experience reinforcing school identity</a:t>
            </a: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0CF1536B-024E-C175-9CA7-59AAB3FB1398}"/>
              </a:ext>
            </a:extLst>
          </p:cNvPr>
          <p:cNvSpPr txBox="1"/>
          <p:nvPr/>
        </p:nvSpPr>
        <p:spPr>
          <a:xfrm>
            <a:off x="371651" y="396113"/>
            <a:ext cx="252285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ROOTED IN COMMUNITY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8753C43A-2717-43A9-F646-19AB5C8EF2FE}"/>
              </a:ext>
            </a:extLst>
          </p:cNvPr>
          <p:cNvSpPr/>
          <p:nvPr/>
        </p:nvSpPr>
        <p:spPr>
          <a:xfrm>
            <a:off x="371652" y="1344550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D0DB17-3454-ED2E-18C5-C6F7EDDAF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542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EDCDB-5904-13E9-B1BE-B831D17F0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E40A0C44-61A4-5EB3-9627-FEBE665EB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4" t="10980" r="22382" b="6964"/>
          <a:stretch>
            <a:fillRect/>
          </a:stretch>
        </p:blipFill>
        <p:spPr>
          <a:xfrm>
            <a:off x="4412510" y="169732"/>
            <a:ext cx="5911702" cy="65014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8DA202-7C96-2B82-EFB7-3027212C41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EE2C58-39AA-7ACF-8B76-A7D82610E03E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DBF07E-B575-9FB8-0A42-6ED399FFBC26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AB9E65-F2A6-7CFC-03A3-A24F3F618F3D}"/>
              </a:ext>
            </a:extLst>
          </p:cNvPr>
          <p:cNvSpPr txBox="1"/>
          <p:nvPr/>
        </p:nvSpPr>
        <p:spPr>
          <a:xfrm>
            <a:off x="225992" y="1593133"/>
            <a:ext cx="2668511" cy="1771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Adaptable classroom environments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Flexible small-group breakout spaces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Shared interdisciplinary learning zones</a:t>
            </a: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A21C0D44-540F-FD8A-B06E-B7B0980D5FDC}"/>
              </a:ext>
            </a:extLst>
          </p:cNvPr>
          <p:cNvSpPr txBox="1"/>
          <p:nvPr/>
        </p:nvSpPr>
        <p:spPr>
          <a:xfrm>
            <a:off x="371651" y="396113"/>
            <a:ext cx="266851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&amp; FUTURE READY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F899F572-766F-770A-59BD-6136D83881DA}"/>
              </a:ext>
            </a:extLst>
          </p:cNvPr>
          <p:cNvSpPr/>
          <p:nvPr/>
        </p:nvSpPr>
        <p:spPr>
          <a:xfrm>
            <a:off x="371652" y="1344550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59DBC1-B381-5B16-4557-781005744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6131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AAE91-F09F-0E64-C7CB-C8C7798D3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6F9EDA5-B2C1-BFB2-3C22-84E92E7638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1" t="10359" r="18697" b="5776"/>
          <a:stretch>
            <a:fillRect/>
          </a:stretch>
        </p:blipFill>
        <p:spPr>
          <a:xfrm>
            <a:off x="4410623" y="120332"/>
            <a:ext cx="6498385" cy="66449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47D5664-690B-9B4D-3D0A-AEF1661634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63473A-4DA7-A29F-0F70-3F1BF9F03771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EADA34-FFDF-F943-D5CA-2D44D51D80FA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6A424C-1834-353D-98F6-830865EA9443}"/>
              </a:ext>
            </a:extLst>
          </p:cNvPr>
          <p:cNvSpPr txBox="1"/>
          <p:nvPr/>
        </p:nvSpPr>
        <p:spPr>
          <a:xfrm>
            <a:off x="225992" y="1593133"/>
            <a:ext cx="2668511" cy="2370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Adaptable classroom environments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Flexible small-group breakout spaces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Infrastructure expansion capacity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Multi-use instructional spaces</a:t>
            </a: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B2E8C7F2-03B9-C208-C98E-4BE3A282A2EE}"/>
              </a:ext>
            </a:extLst>
          </p:cNvPr>
          <p:cNvSpPr txBox="1"/>
          <p:nvPr/>
        </p:nvSpPr>
        <p:spPr>
          <a:xfrm>
            <a:off x="371651" y="396113"/>
            <a:ext cx="266851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&amp; FUTURE READY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F59B8B02-1391-6E08-9498-543892C04FEB}"/>
              </a:ext>
            </a:extLst>
          </p:cNvPr>
          <p:cNvSpPr/>
          <p:nvPr/>
        </p:nvSpPr>
        <p:spPr>
          <a:xfrm>
            <a:off x="371652" y="1344550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8335D5-0042-E9BF-8C0A-C3A4DAE9F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29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7954B-6479-7D53-0B6F-204C4938B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7C67F8B-EFB5-9194-7592-7162C8ED8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9" t="11218" r="21295" b="6458"/>
          <a:stretch>
            <a:fillRect/>
          </a:stretch>
        </p:blipFill>
        <p:spPr>
          <a:xfrm>
            <a:off x="4285901" y="187959"/>
            <a:ext cx="6153967" cy="65193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229361E-7025-1915-EFA1-127F440BA1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397C3C-74E1-7B3F-D88E-175005FE7A7C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531F0E-4EA6-B29F-54A0-124F412AA0F2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28E6CA-20A9-344A-1B7F-F4D39ED872E9}"/>
              </a:ext>
            </a:extLst>
          </p:cNvPr>
          <p:cNvSpPr txBox="1"/>
          <p:nvPr/>
        </p:nvSpPr>
        <p:spPr>
          <a:xfrm>
            <a:off x="225992" y="1593133"/>
            <a:ext cx="2668511" cy="2865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Counseling and decompression spaces with privacy and acoustic separation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Natural light throughout primary learning spaces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Comfortable student gathering areas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Inclusive and intuitive wayfinding</a:t>
            </a: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62CFCADC-EDFC-4757-5258-FCA96386DA97}"/>
              </a:ext>
            </a:extLst>
          </p:cNvPr>
          <p:cNvSpPr txBox="1"/>
          <p:nvPr/>
        </p:nvSpPr>
        <p:spPr>
          <a:xfrm>
            <a:off x="371651" y="167080"/>
            <a:ext cx="266851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BELONGING &amp; WELLBEING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8BCA19CB-B49F-2C89-DDDE-0C4B3F97072E}"/>
              </a:ext>
            </a:extLst>
          </p:cNvPr>
          <p:cNvSpPr/>
          <p:nvPr/>
        </p:nvSpPr>
        <p:spPr>
          <a:xfrm>
            <a:off x="371652" y="1344550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2D0977-FF4A-38BE-67A9-139DAD6050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2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E1389-421F-3FFA-916D-A3B0C2346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84661F-62BF-7089-E0A9-1A7AFA630E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CC37DB-57F9-74D6-2AAC-059B740CF228}"/>
              </a:ext>
            </a:extLst>
          </p:cNvPr>
          <p:cNvSpPr txBox="1"/>
          <p:nvPr/>
        </p:nvSpPr>
        <p:spPr>
          <a:xfrm>
            <a:off x="1561263" y="674755"/>
            <a:ext cx="9068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ptos" panose="020B0004020202020204" pitchFamily="34" charset="0"/>
              </a:rPr>
              <a:t>Our Approach</a:t>
            </a:r>
            <a:br>
              <a:rPr lang="en-US" sz="400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US" sz="2000" b="1" spc="300">
                <a:solidFill>
                  <a:schemeClr val="bg1"/>
                </a:solidFill>
                <a:latin typeface="Aptos" panose="020B0004020202020204" pitchFamily="34" charset="0"/>
              </a:rPr>
              <a:t>TRIED AND TRUE.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5C64A19-765C-90CE-F1AB-2D6804DC32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4798973"/>
              </p:ext>
            </p:extLst>
          </p:nvPr>
        </p:nvGraphicFramePr>
        <p:xfrm>
          <a:off x="805945" y="-557511"/>
          <a:ext cx="1065474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Graphic 8" descr="Arrow Down with solid fill">
            <a:extLst>
              <a:ext uri="{FF2B5EF4-FFF2-40B4-BE49-F238E27FC236}">
                <a16:creationId xmlns:a16="http://schemas.microsoft.com/office/drawing/2014/main" id="{107077C7-6508-B377-7AAB-1ED067B67E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60420" y="3546244"/>
            <a:ext cx="914400" cy="91440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87ACE19A-B70D-F33E-F704-B9BE62D53CA3}"/>
              </a:ext>
            </a:extLst>
          </p:cNvPr>
          <p:cNvSpPr txBox="1">
            <a:spLocks/>
          </p:cNvSpPr>
          <p:nvPr/>
        </p:nvSpPr>
        <p:spPr>
          <a:xfrm>
            <a:off x="909734" y="4519033"/>
            <a:ext cx="2015772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Understanding</a:t>
            </a:r>
            <a:br>
              <a:rPr 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</a:br>
            <a:r>
              <a:rPr 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people and </a:t>
            </a:r>
            <a:br>
              <a:rPr 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</a:br>
            <a:r>
              <a:rPr 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purpose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b="1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582540D-FB84-61B4-8377-9E9A79C6724C}"/>
              </a:ext>
            </a:extLst>
          </p:cNvPr>
          <p:cNvSpPr txBox="1">
            <a:spLocks/>
          </p:cNvSpPr>
          <p:nvPr/>
        </p:nvSpPr>
        <p:spPr>
          <a:xfrm>
            <a:off x="3029295" y="4519033"/>
            <a:ext cx="2015772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Defining</a:t>
            </a:r>
            <a:b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</a:b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Vision &amp;</a:t>
            </a:r>
            <a:b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</a:b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priorities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12" name="Graphic 11" descr="Arrow Down with solid fill">
            <a:extLst>
              <a:ext uri="{FF2B5EF4-FFF2-40B4-BE49-F238E27FC236}">
                <a16:creationId xmlns:a16="http://schemas.microsoft.com/office/drawing/2014/main" id="{9D2AD0CB-236E-78BE-BEF1-F2ED62549F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79981" y="3546244"/>
            <a:ext cx="914400" cy="91440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4764696-A34B-98A9-5777-6667562CA0A1}"/>
              </a:ext>
            </a:extLst>
          </p:cNvPr>
          <p:cNvSpPr txBox="1">
            <a:spLocks/>
          </p:cNvSpPr>
          <p:nvPr/>
        </p:nvSpPr>
        <p:spPr>
          <a:xfrm>
            <a:off x="907529" y="664999"/>
            <a:ext cx="9867048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Our Process</a:t>
            </a:r>
            <a:br>
              <a:rPr lang="en-US" sz="3200" b="1">
                <a:solidFill>
                  <a:schemeClr val="bg1"/>
                </a:solidFill>
                <a:latin typeface="Aptos" panose="020B0004020202020204" pitchFamily="34" charset="0"/>
              </a:rPr>
            </a:br>
            <a:endParaRPr lang="en-US" sz="3200" b="1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7" name="Graphic 6" descr="Arrow Down with solid fill">
            <a:extLst>
              <a:ext uri="{FF2B5EF4-FFF2-40B4-BE49-F238E27FC236}">
                <a16:creationId xmlns:a16="http://schemas.microsoft.com/office/drawing/2014/main" id="{F0D558A1-6FC0-EEE2-4293-193A924FA5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38411" y="3546244"/>
            <a:ext cx="914400" cy="914400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013A3C1B-C660-822C-6DE2-BBAA3FD13F6E}"/>
              </a:ext>
            </a:extLst>
          </p:cNvPr>
          <p:cNvSpPr txBox="1">
            <a:spLocks/>
          </p:cNvSpPr>
          <p:nvPr/>
        </p:nvSpPr>
        <p:spPr>
          <a:xfrm>
            <a:off x="5045067" y="4519032"/>
            <a:ext cx="2015772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Transforming vision into concepts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2330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CE251-F9DA-D02B-A734-F7B1D10D6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9281356-F487-8D19-24A2-0BFBD9B03C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8" t="10234" r="23124" b="6373"/>
          <a:stretch>
            <a:fillRect/>
          </a:stretch>
        </p:blipFill>
        <p:spPr>
          <a:xfrm>
            <a:off x="4480688" y="116590"/>
            <a:ext cx="5927764" cy="65927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CD8C08E-ECAE-594D-0E2F-F8A5CFF1C3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1063E1-716E-2161-7E15-FC620AE69FBB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4CE1B5B-7CD0-7DFA-2BFC-873257ADC463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799EE7-4259-3372-918D-503855CDB94B}"/>
              </a:ext>
            </a:extLst>
          </p:cNvPr>
          <p:cNvSpPr txBox="1"/>
          <p:nvPr/>
        </p:nvSpPr>
        <p:spPr>
          <a:xfrm>
            <a:off x="225992" y="1593133"/>
            <a:ext cx="2668511" cy="1771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Natural light throughout primary learning spaces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Comfortable student gathering areas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Inclusive and intuitive wayfinding</a:t>
            </a: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8EB362B5-4F51-19F0-83CB-E925EE192440}"/>
              </a:ext>
            </a:extLst>
          </p:cNvPr>
          <p:cNvSpPr txBox="1"/>
          <p:nvPr/>
        </p:nvSpPr>
        <p:spPr>
          <a:xfrm>
            <a:off x="371651" y="167080"/>
            <a:ext cx="266851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BELONGING &amp; WELLBEING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23835DD9-74B0-3100-A703-FD76E67E132A}"/>
              </a:ext>
            </a:extLst>
          </p:cNvPr>
          <p:cNvSpPr/>
          <p:nvPr/>
        </p:nvSpPr>
        <p:spPr>
          <a:xfrm>
            <a:off x="371652" y="1344550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EAA93-4532-BE98-3078-4130D92ED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12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2980A-ECA7-0937-D045-CA7557950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204270-5188-FE75-34A4-05D2A2DCD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4" t="10634" r="21876" b="6527"/>
          <a:stretch>
            <a:fillRect/>
          </a:stretch>
        </p:blipFill>
        <p:spPr>
          <a:xfrm>
            <a:off x="4285904" y="128580"/>
            <a:ext cx="6114700" cy="658443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DA0BEBA-CF9A-62FE-999D-69D9FCC3A5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A28E86-8C80-C52D-93E1-A6F7DB60001B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C595CC-6F06-8662-888C-0A4CCE3516C1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BEDA63-48A3-FD1C-A206-582F44A909B5}"/>
              </a:ext>
            </a:extLst>
          </p:cNvPr>
          <p:cNvSpPr txBox="1"/>
          <p:nvPr/>
        </p:nvSpPr>
        <p:spPr>
          <a:xfrm>
            <a:off x="225992" y="1593133"/>
            <a:ext cx="2668511" cy="1771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Expanded makerspaces and hands-on learning labs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Robust CTE and applied learning space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Performing arts support spaces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69AB7639-E723-6B28-8E79-7E7CD803BCA0}"/>
              </a:ext>
            </a:extLst>
          </p:cNvPr>
          <p:cNvSpPr txBox="1"/>
          <p:nvPr/>
        </p:nvSpPr>
        <p:spPr>
          <a:xfrm>
            <a:off x="371651" y="396113"/>
            <a:ext cx="252285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&amp; EXPLORATION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9F824ADA-5A8E-B74A-7D8C-D47737707914}"/>
              </a:ext>
            </a:extLst>
          </p:cNvPr>
          <p:cNvSpPr/>
          <p:nvPr/>
        </p:nvSpPr>
        <p:spPr>
          <a:xfrm>
            <a:off x="371652" y="1344550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1AE6BB-F67F-2222-56B9-7F00417697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51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FFC8A-8FC0-B231-ADE4-907164F4B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769D477-0E07-0E44-8D24-3458ADC9F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0" t="9839" r="22210" b="6528"/>
          <a:stretch>
            <a:fillRect/>
          </a:stretch>
        </p:blipFill>
        <p:spPr>
          <a:xfrm>
            <a:off x="4298570" y="85723"/>
            <a:ext cx="6214221" cy="662068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F46BB5-CF91-B2B0-374C-267A5E5066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FFB007-2C54-94F9-DC73-3D1E10F963E7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458E090-6713-FBC9-30B2-C0DF6AB8A5CD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61034B-DEF5-70F7-557F-D647114AE3C5}"/>
              </a:ext>
            </a:extLst>
          </p:cNvPr>
          <p:cNvSpPr txBox="1"/>
          <p:nvPr/>
        </p:nvSpPr>
        <p:spPr>
          <a:xfrm>
            <a:off x="225992" y="1593133"/>
            <a:ext cx="2668511" cy="2370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Expanded makerspaces and hands-on learning labs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Podcast/media production environments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Robust CTE and applied learning space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Flexible project-based learning environments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11D918EF-AA7B-68D3-2E2D-1CDB98D81FBE}"/>
              </a:ext>
            </a:extLst>
          </p:cNvPr>
          <p:cNvSpPr txBox="1"/>
          <p:nvPr/>
        </p:nvSpPr>
        <p:spPr>
          <a:xfrm>
            <a:off x="371651" y="396113"/>
            <a:ext cx="252285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&amp; EXPLORATION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06CE5D85-8CB5-1045-E1A6-09E97AFAAAC8}"/>
              </a:ext>
            </a:extLst>
          </p:cNvPr>
          <p:cNvSpPr/>
          <p:nvPr/>
        </p:nvSpPr>
        <p:spPr>
          <a:xfrm>
            <a:off x="371652" y="1344550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FAE43D-6346-D8A7-16DB-35B07EFB9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1789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7E326-01BA-3853-8AF9-51504399A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A3C1E67-7FAC-8DC1-809C-710D064291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9" t="10716" r="21081" b="6528"/>
          <a:stretch>
            <a:fillRect/>
          </a:stretch>
        </p:blipFill>
        <p:spPr>
          <a:xfrm>
            <a:off x="4285901" y="154122"/>
            <a:ext cx="6182017" cy="655590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3B6327-269F-3D03-29EB-2C38095F0C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667360-D67F-33E5-2028-630F9CFC2DFA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A54B72-FD28-232E-6824-1E4AD35ECFAD}"/>
              </a:ext>
            </a:extLst>
          </p:cNvPr>
          <p:cNvSpPr/>
          <p:nvPr/>
        </p:nvSpPr>
        <p:spPr>
          <a:xfrm>
            <a:off x="-1" y="0"/>
            <a:ext cx="3148782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1B94BD-B3D7-67B3-7C9C-07AC91938D8B}"/>
              </a:ext>
            </a:extLst>
          </p:cNvPr>
          <p:cNvSpPr txBox="1"/>
          <p:nvPr/>
        </p:nvSpPr>
        <p:spPr>
          <a:xfrm>
            <a:off x="225992" y="1593133"/>
            <a:ext cx="2668511" cy="2370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Reduced and controlled access points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Zoned after-hours community circulation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Clear visitor management strategies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4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Passive supervision through visibility and circulation</a:t>
            </a: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566CABA2-F5F1-17C8-C643-F6BBF92C1154}"/>
              </a:ext>
            </a:extLst>
          </p:cNvPr>
          <p:cNvSpPr txBox="1"/>
          <p:nvPr/>
        </p:nvSpPr>
        <p:spPr>
          <a:xfrm>
            <a:off x="371651" y="196402"/>
            <a:ext cx="252285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CLARITY &amp; SECURITY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A9491ACF-24F5-759E-D95C-FB3C3B2B3C6B}"/>
              </a:ext>
            </a:extLst>
          </p:cNvPr>
          <p:cNvSpPr/>
          <p:nvPr/>
        </p:nvSpPr>
        <p:spPr>
          <a:xfrm>
            <a:off x="371652" y="1344550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ACD297-E5CF-C4E8-616F-91EFB4B33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81" y="5707262"/>
            <a:ext cx="2001808" cy="14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741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A4566-B9C3-F599-F2E7-7A944D797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D5CC9B-7042-4954-9A48-C064CFB47B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9"/>
          <a:stretch>
            <a:fillRect/>
          </a:stretch>
        </p:blipFill>
        <p:spPr>
          <a:xfrm>
            <a:off x="298450" y="238524"/>
            <a:ext cx="11521359" cy="63809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28F8F80-C971-94FD-1016-B2DD929747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935E3623-44A6-D7A0-3B52-D40E93896E66}"/>
              </a:ext>
            </a:extLst>
          </p:cNvPr>
          <p:cNvSpPr/>
          <p:nvPr/>
        </p:nvSpPr>
        <p:spPr>
          <a:xfrm>
            <a:off x="698523" y="0"/>
            <a:ext cx="3070320" cy="777240"/>
          </a:xfrm>
          <a:prstGeom prst="homePlate">
            <a:avLst>
              <a:gd name="adj" fmla="val 0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</a:rPr>
              <a:t>FRONT ENRTY</a:t>
            </a:r>
          </a:p>
        </p:txBody>
      </p:sp>
    </p:spTree>
    <p:extLst>
      <p:ext uri="{BB962C8B-B14F-4D97-AF65-F5344CB8AC3E}">
        <p14:creationId xmlns:p14="http://schemas.microsoft.com/office/powerpoint/2010/main" val="26875433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18AD7-9672-0CC4-BFE5-5E8D9806D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362C9B-DFAB-A59C-C281-11750794A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7" y="235585"/>
            <a:ext cx="11443068" cy="638682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A414717-4019-49DB-9A4F-9A9338C839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EB06B4C4-DCFA-2819-BFDF-026DA95CC8B2}"/>
              </a:ext>
            </a:extLst>
          </p:cNvPr>
          <p:cNvSpPr/>
          <p:nvPr/>
        </p:nvSpPr>
        <p:spPr>
          <a:xfrm>
            <a:off x="698523" y="0"/>
            <a:ext cx="3070320" cy="777240"/>
          </a:xfrm>
          <a:prstGeom prst="homePlate">
            <a:avLst>
              <a:gd name="adj" fmla="val 0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</a:rPr>
              <a:t>BIRDS EYE</a:t>
            </a:r>
          </a:p>
        </p:txBody>
      </p:sp>
    </p:spTree>
    <p:extLst>
      <p:ext uri="{BB962C8B-B14F-4D97-AF65-F5344CB8AC3E}">
        <p14:creationId xmlns:p14="http://schemas.microsoft.com/office/powerpoint/2010/main" val="2359592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2E152-6BA5-67D5-46EC-C0A8BC760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D5A5DCE-8C63-0CFC-CC80-F09E4532D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84" y="235584"/>
            <a:ext cx="11443068" cy="638682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36DE42F-0FDB-CF70-FEF7-0FD8A661D7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AD2EC8BE-EA8C-9B4E-1AB6-A2B977FAAAD2}"/>
              </a:ext>
            </a:extLst>
          </p:cNvPr>
          <p:cNvSpPr/>
          <p:nvPr/>
        </p:nvSpPr>
        <p:spPr>
          <a:xfrm>
            <a:off x="698523" y="0"/>
            <a:ext cx="3070320" cy="777240"/>
          </a:xfrm>
          <a:prstGeom prst="homePlate">
            <a:avLst>
              <a:gd name="adj" fmla="val 0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</a:rPr>
              <a:t>COMMONS AND LUNCHROOM</a:t>
            </a:r>
          </a:p>
        </p:txBody>
      </p:sp>
    </p:spTree>
    <p:extLst>
      <p:ext uri="{BB962C8B-B14F-4D97-AF65-F5344CB8AC3E}">
        <p14:creationId xmlns:p14="http://schemas.microsoft.com/office/powerpoint/2010/main" val="38985954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8C9C0-06B6-EC90-BF5A-71787B313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FF6011D-8FC4-DBB1-C519-329075FDB7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7" y="235981"/>
            <a:ext cx="11443068" cy="63860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50B72DB-8422-A344-A8C1-1D084529AE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63DE7F56-85A5-A262-74F0-98294647CA55}"/>
              </a:ext>
            </a:extLst>
          </p:cNvPr>
          <p:cNvSpPr/>
          <p:nvPr/>
        </p:nvSpPr>
        <p:spPr>
          <a:xfrm>
            <a:off x="698523" y="0"/>
            <a:ext cx="3070320" cy="777240"/>
          </a:xfrm>
          <a:prstGeom prst="homePlate">
            <a:avLst>
              <a:gd name="adj" fmla="val 0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</a:rPr>
              <a:t>MAIN STAIRWELL</a:t>
            </a:r>
          </a:p>
        </p:txBody>
      </p:sp>
    </p:spTree>
    <p:extLst>
      <p:ext uri="{BB962C8B-B14F-4D97-AF65-F5344CB8AC3E}">
        <p14:creationId xmlns:p14="http://schemas.microsoft.com/office/powerpoint/2010/main" val="18656635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83C9D-9A97-4EFC-0ADD-AA2103CE8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4C3B75B-18A8-F054-2ABB-9C782570D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7" y="210636"/>
            <a:ext cx="11436987" cy="64367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83EDEB-16FD-83CB-A18B-79AB5D98F6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7A280545-55F8-9C38-1AF0-F966360AD992}"/>
              </a:ext>
            </a:extLst>
          </p:cNvPr>
          <p:cNvSpPr/>
          <p:nvPr/>
        </p:nvSpPr>
        <p:spPr>
          <a:xfrm>
            <a:off x="698523" y="0"/>
            <a:ext cx="3070320" cy="777240"/>
          </a:xfrm>
          <a:prstGeom prst="homePlate">
            <a:avLst>
              <a:gd name="adj" fmla="val 0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</a:rPr>
              <a:t>LIBRARY</a:t>
            </a:r>
          </a:p>
        </p:txBody>
      </p:sp>
    </p:spTree>
    <p:extLst>
      <p:ext uri="{BB962C8B-B14F-4D97-AF65-F5344CB8AC3E}">
        <p14:creationId xmlns:p14="http://schemas.microsoft.com/office/powerpoint/2010/main" val="17816130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3133E-2D58-BF5F-4CC2-26BB1E104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273A31-F3A6-FBC7-505B-1F34FA780C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7BD0316-8887-70F3-165B-C6886DF929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182255"/>
              </p:ext>
            </p:extLst>
          </p:nvPr>
        </p:nvGraphicFramePr>
        <p:xfrm>
          <a:off x="4647529" y="318163"/>
          <a:ext cx="7506372" cy="1737360"/>
        </p:xfrm>
        <a:graphic>
          <a:graphicData uri="http://schemas.openxmlformats.org/drawingml/2006/table">
            <a:tbl>
              <a:tblPr/>
              <a:tblGrid>
                <a:gridCol w="1876593">
                  <a:extLst>
                    <a:ext uri="{9D8B030D-6E8A-4147-A177-3AD203B41FA5}">
                      <a16:colId xmlns:a16="http://schemas.microsoft.com/office/drawing/2014/main" val="4179893586"/>
                    </a:ext>
                  </a:extLst>
                </a:gridCol>
                <a:gridCol w="1876593">
                  <a:extLst>
                    <a:ext uri="{9D8B030D-6E8A-4147-A177-3AD203B41FA5}">
                      <a16:colId xmlns:a16="http://schemas.microsoft.com/office/drawing/2014/main" val="170972622"/>
                    </a:ext>
                  </a:extLst>
                </a:gridCol>
                <a:gridCol w="1876593">
                  <a:extLst>
                    <a:ext uri="{9D8B030D-6E8A-4147-A177-3AD203B41FA5}">
                      <a16:colId xmlns:a16="http://schemas.microsoft.com/office/drawing/2014/main" val="2617202818"/>
                    </a:ext>
                  </a:extLst>
                </a:gridCol>
                <a:gridCol w="1876593">
                  <a:extLst>
                    <a:ext uri="{9D8B030D-6E8A-4147-A177-3AD203B41FA5}">
                      <a16:colId xmlns:a16="http://schemas.microsoft.com/office/drawing/2014/main" val="6959274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Item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Takeoff Quantity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Total Cost / Unit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Total Amount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9383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Building (Div 3-28)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94,311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sqft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$409.00 /sqft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$38,573,200.00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2378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Gymnasium Spaces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19,316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sqft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$87.00 /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sqft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$1,680,600.00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175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Div 02 Sitework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10.25 Acres (446,575 sf)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$10.00 /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sqft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$4,468,800.00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3328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Subtotal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$44,720,600.00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52596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AE94831-F15F-E196-DDC7-D3C56BF16751}"/>
              </a:ext>
            </a:extLst>
          </p:cNvPr>
          <p:cNvSpPr txBox="1"/>
          <p:nvPr/>
        </p:nvSpPr>
        <p:spPr>
          <a:xfrm>
            <a:off x="4368025" y="58101"/>
            <a:ext cx="7785876" cy="710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/>
              <a:t>New Building and Site</a:t>
            </a:r>
          </a:p>
          <a:p>
            <a:pPr>
              <a:buNone/>
            </a:pPr>
            <a:br>
              <a:rPr lang="en-US" sz="1400" dirty="0"/>
            </a:br>
            <a:r>
              <a:rPr lang="en-US" sz="1400" dirty="0"/>
              <a:t>	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endParaRPr lang="en-US" sz="1400" dirty="0"/>
          </a:p>
          <a:p>
            <a:pPr>
              <a:buNone/>
            </a:pPr>
            <a:endParaRPr lang="en-US" sz="1400" b="1" dirty="0"/>
          </a:p>
          <a:p>
            <a:pPr>
              <a:buNone/>
            </a:pPr>
            <a:endParaRPr lang="en-US" sz="1400" b="1" dirty="0"/>
          </a:p>
          <a:p>
            <a:pPr>
              <a:buNone/>
            </a:pPr>
            <a:endParaRPr lang="en-US" sz="1400" b="1" dirty="0"/>
          </a:p>
          <a:p>
            <a:pPr>
              <a:buNone/>
            </a:pPr>
            <a:r>
              <a:rPr lang="en-US" sz="1400" b="1" dirty="0"/>
              <a:t>				</a:t>
            </a:r>
          </a:p>
          <a:p>
            <a:pPr>
              <a:buNone/>
            </a:pPr>
            <a:endParaRPr lang="en-US" sz="1400" b="1" dirty="0"/>
          </a:p>
          <a:p>
            <a:pPr>
              <a:buNone/>
            </a:pPr>
            <a:r>
              <a:rPr lang="en-US" sz="1400" b="1" dirty="0"/>
              <a:t>Contractor General Conditions and Profit</a:t>
            </a:r>
          </a:p>
          <a:p>
            <a:pPr>
              <a:buNone/>
            </a:pPr>
            <a:r>
              <a:rPr lang="en-US" sz="1400" b="1" dirty="0"/>
              <a:t>		Subtotal:</a:t>
            </a:r>
            <a:r>
              <a:rPr lang="en-US" sz="1400" dirty="0"/>
              <a:t> 					</a:t>
            </a:r>
            <a:r>
              <a:rPr lang="en-US" sz="1400" b="1" dirty="0"/>
              <a:t>$8,436,100.00</a:t>
            </a:r>
            <a:endParaRPr lang="en-US" sz="1400" dirty="0"/>
          </a:p>
          <a:p>
            <a:pPr>
              <a:buNone/>
            </a:pPr>
            <a:br>
              <a:rPr lang="en-US" sz="1400" dirty="0"/>
            </a:br>
            <a:endParaRPr lang="en-US" sz="1400" dirty="0"/>
          </a:p>
          <a:p>
            <a:pPr>
              <a:buNone/>
            </a:pPr>
            <a:r>
              <a:rPr lang="en-US" sz="1400" b="1" dirty="0"/>
              <a:t>Escalation</a:t>
            </a:r>
          </a:p>
          <a:p>
            <a:pPr>
              <a:buNone/>
            </a:pPr>
            <a:r>
              <a:rPr lang="en-US" sz="1400" b="1" dirty="0"/>
              <a:t>Starting Date:</a:t>
            </a:r>
            <a:r>
              <a:rPr lang="en-US" sz="1400" dirty="0"/>
              <a:t> 	Jul-26</a:t>
            </a:r>
          </a:p>
          <a:p>
            <a:pPr>
              <a:buNone/>
            </a:pPr>
            <a:r>
              <a:rPr lang="en-US" sz="1400" b="1" dirty="0"/>
              <a:t>		Total Building / General Conditions Costs:</a:t>
            </a:r>
            <a:r>
              <a:rPr lang="en-US" sz="1400" dirty="0"/>
              <a:t> 	                        </a:t>
            </a:r>
            <a:r>
              <a:rPr lang="en-US" sz="1400" b="1" dirty="0"/>
              <a:t>$53,156,600.00</a:t>
            </a:r>
            <a:endParaRPr lang="en-US" sz="1400" dirty="0"/>
          </a:p>
          <a:p>
            <a:pPr>
              <a:buNone/>
            </a:pPr>
            <a:r>
              <a:rPr lang="en-US" sz="1400" b="1" dirty="0"/>
              <a:t>		Total W/ Escalation:</a:t>
            </a:r>
            <a:r>
              <a:rPr lang="en-US" sz="1400" dirty="0"/>
              <a:t> 12 months @ 0.52% /</a:t>
            </a:r>
            <a:r>
              <a:rPr lang="en-US" sz="1400" dirty="0" err="1"/>
              <a:t>mo</a:t>
            </a:r>
            <a:r>
              <a:rPr lang="en-US" sz="1400" dirty="0"/>
              <a:t> =                        </a:t>
            </a:r>
            <a:r>
              <a:rPr lang="en-US" sz="1400" b="1" dirty="0"/>
              <a:t>$56,570,100.00</a:t>
            </a:r>
            <a:endParaRPr lang="en-US" sz="1400" dirty="0"/>
          </a:p>
          <a:p>
            <a:pPr>
              <a:buNone/>
            </a:pPr>
            <a:r>
              <a:rPr lang="en-US" sz="1400" b="1" dirty="0"/>
              <a:t>Permit/Bid Submittal:</a:t>
            </a:r>
            <a:r>
              <a:rPr lang="en-US" sz="1400" dirty="0"/>
              <a:t> Jul-27</a:t>
            </a:r>
          </a:p>
          <a:p>
            <a:pPr>
              <a:buNone/>
            </a:pPr>
            <a:br>
              <a:rPr lang="en-US" sz="1400" dirty="0"/>
            </a:br>
            <a:endParaRPr lang="en-US" sz="1400" dirty="0"/>
          </a:p>
          <a:p>
            <a:pPr>
              <a:buNone/>
            </a:pPr>
            <a:r>
              <a:rPr lang="en-US" sz="1400" b="1" dirty="0"/>
              <a:t>Agency Funds</a:t>
            </a:r>
          </a:p>
          <a:p>
            <a:pPr>
              <a:buNone/>
            </a:pPr>
            <a:r>
              <a:rPr lang="en-US" sz="1400" b="1" dirty="0"/>
              <a:t>		Subtotal:</a:t>
            </a:r>
            <a:r>
              <a:rPr lang="en-US" sz="1400" dirty="0"/>
              <a:t> 					</a:t>
            </a:r>
            <a:r>
              <a:rPr lang="en-US" sz="1400" b="1" dirty="0"/>
              <a:t>$2,928,600.00</a:t>
            </a:r>
            <a:endParaRPr lang="en-US" sz="1400" dirty="0"/>
          </a:p>
          <a:p>
            <a:pPr>
              <a:buNone/>
            </a:pPr>
            <a:br>
              <a:rPr lang="en-US" sz="1400" dirty="0"/>
            </a:br>
            <a:endParaRPr lang="en-US" sz="1400" dirty="0"/>
          </a:p>
          <a:p>
            <a:pPr>
              <a:buNone/>
            </a:pPr>
            <a:r>
              <a:rPr lang="en-US" sz="1400" b="1" dirty="0"/>
              <a:t>Soft Costs</a:t>
            </a:r>
          </a:p>
          <a:p>
            <a:pPr>
              <a:buNone/>
            </a:pPr>
            <a:r>
              <a:rPr lang="en-US" sz="1400" b="1" dirty="0"/>
              <a:t>		Subtotal:</a:t>
            </a:r>
            <a:r>
              <a:rPr lang="en-US" sz="1400" dirty="0"/>
              <a:t> 					</a:t>
            </a:r>
            <a:r>
              <a:rPr lang="en-US" sz="1400" b="1" dirty="0"/>
              <a:t>$8,024,700.00</a:t>
            </a:r>
            <a:endParaRPr lang="en-US" sz="1400" dirty="0"/>
          </a:p>
          <a:p>
            <a:pPr>
              <a:buNone/>
            </a:pPr>
            <a:br>
              <a:rPr lang="en-US" sz="1400" dirty="0"/>
            </a:br>
            <a:endParaRPr lang="en-US" sz="1400" dirty="0"/>
          </a:p>
          <a:p>
            <a:pPr>
              <a:buNone/>
            </a:pPr>
            <a:r>
              <a:rPr lang="en-US" sz="1400" b="1" dirty="0"/>
              <a:t>Project Total					                        $67,523,300.00</a:t>
            </a:r>
            <a:endParaRPr lang="en-US" sz="1400" dirty="0"/>
          </a:p>
          <a:p>
            <a:pPr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0FDF7C-6D8F-AEDF-4ABB-052E023C975D}"/>
              </a:ext>
            </a:extLst>
          </p:cNvPr>
          <p:cNvSpPr/>
          <p:nvPr/>
        </p:nvSpPr>
        <p:spPr>
          <a:xfrm>
            <a:off x="-2" y="0"/>
            <a:ext cx="3295651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320D32-F69B-95FB-618F-2CA6DADFDD47}"/>
              </a:ext>
            </a:extLst>
          </p:cNvPr>
          <p:cNvSpPr txBox="1"/>
          <p:nvPr/>
        </p:nvSpPr>
        <p:spPr>
          <a:xfrm>
            <a:off x="225992" y="1593133"/>
            <a:ext cx="3018858" cy="1081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recent projects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Includes Contingency Amounts</a:t>
            </a:r>
          </a:p>
          <a:p>
            <a:pPr marL="171450" marR="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endParaRPr lang="en-US" sz="1400" b="1" kern="1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2EAB2051-0E57-E870-8D8F-05A50B891833}"/>
              </a:ext>
            </a:extLst>
          </p:cNvPr>
          <p:cNvSpPr txBox="1"/>
          <p:nvPr/>
        </p:nvSpPr>
        <p:spPr>
          <a:xfrm>
            <a:off x="371651" y="396113"/>
            <a:ext cx="274884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CONCEPTUAL COST ESTIMATE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333AA764-AA26-5B99-F615-018B86044814}"/>
              </a:ext>
            </a:extLst>
          </p:cNvPr>
          <p:cNvSpPr/>
          <p:nvPr/>
        </p:nvSpPr>
        <p:spPr>
          <a:xfrm>
            <a:off x="371652" y="1344550"/>
            <a:ext cx="2098514" cy="45719"/>
          </a:xfrm>
          <a:prstGeom prst="homePlate">
            <a:avLst>
              <a:gd name="adj" fmla="val 0"/>
            </a:avLst>
          </a:prstGeom>
          <a:solidFill>
            <a:srgbClr val="F3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BE8CD4AA-C4C9-51A0-E905-37D2A090A7D6}"/>
              </a:ext>
            </a:extLst>
          </p:cNvPr>
          <p:cNvSpPr/>
          <p:nvPr/>
        </p:nvSpPr>
        <p:spPr>
          <a:xfrm flipV="1">
            <a:off x="4464050" y="2704111"/>
            <a:ext cx="7652529" cy="45719"/>
          </a:xfrm>
          <a:prstGeom prst="homePlate">
            <a:avLst>
              <a:gd name="adj" fmla="val 0"/>
            </a:avLst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5" name="Arrow: Pentagon 34">
            <a:extLst>
              <a:ext uri="{FF2B5EF4-FFF2-40B4-BE49-F238E27FC236}">
                <a16:creationId xmlns:a16="http://schemas.microsoft.com/office/drawing/2014/main" id="{5A41CA24-93B6-4B8D-A3DA-A4E46E81CF6F}"/>
              </a:ext>
            </a:extLst>
          </p:cNvPr>
          <p:cNvSpPr/>
          <p:nvPr/>
        </p:nvSpPr>
        <p:spPr>
          <a:xfrm flipV="1">
            <a:off x="4432407" y="1665640"/>
            <a:ext cx="7652529" cy="45719"/>
          </a:xfrm>
          <a:prstGeom prst="homePlate">
            <a:avLst>
              <a:gd name="adj" fmla="val 0"/>
            </a:avLst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7" name="Arrow: Pentagon 36">
            <a:extLst>
              <a:ext uri="{FF2B5EF4-FFF2-40B4-BE49-F238E27FC236}">
                <a16:creationId xmlns:a16="http://schemas.microsoft.com/office/drawing/2014/main" id="{D41CBE27-7BE8-B131-B236-5FD5DE4B2F2B}"/>
              </a:ext>
            </a:extLst>
          </p:cNvPr>
          <p:cNvSpPr/>
          <p:nvPr/>
        </p:nvSpPr>
        <p:spPr>
          <a:xfrm flipV="1">
            <a:off x="4432406" y="4781055"/>
            <a:ext cx="7652529" cy="45719"/>
          </a:xfrm>
          <a:prstGeom prst="homePlate">
            <a:avLst>
              <a:gd name="adj" fmla="val 0"/>
            </a:avLst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84AE6BF4-9FD1-8CFC-803F-8365C98E3A4F}"/>
              </a:ext>
            </a:extLst>
          </p:cNvPr>
          <p:cNvSpPr/>
          <p:nvPr/>
        </p:nvSpPr>
        <p:spPr>
          <a:xfrm flipV="1">
            <a:off x="4432405" y="5625111"/>
            <a:ext cx="7652529" cy="45719"/>
          </a:xfrm>
          <a:prstGeom prst="homePlate">
            <a:avLst>
              <a:gd name="adj" fmla="val 0"/>
            </a:avLst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391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5DCFD-794D-8A7E-1D30-3CB2FE48E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73259C-EB7F-7E39-4C00-D2CBFA7714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22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50E816-3233-2FB7-CC5C-0B58471E9F1F}"/>
              </a:ext>
            </a:extLst>
          </p:cNvPr>
          <p:cNvSpPr txBox="1"/>
          <p:nvPr/>
        </p:nvSpPr>
        <p:spPr>
          <a:xfrm>
            <a:off x="1561263" y="674755"/>
            <a:ext cx="9068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ptos" panose="020B0004020202020204" pitchFamily="34" charset="0"/>
              </a:rPr>
              <a:t>Our Approach</a:t>
            </a:r>
            <a:br>
              <a:rPr lang="en-US" sz="400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US" sz="2000" b="1" spc="300">
                <a:solidFill>
                  <a:schemeClr val="bg1"/>
                </a:solidFill>
                <a:latin typeface="Aptos" panose="020B0004020202020204" pitchFamily="34" charset="0"/>
              </a:rPr>
              <a:t>TRIED AND TRUE.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6AE924F-2ECB-F648-9FD3-1CC85E7AC8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9872035"/>
              </p:ext>
            </p:extLst>
          </p:nvPr>
        </p:nvGraphicFramePr>
        <p:xfrm>
          <a:off x="805945" y="-557511"/>
          <a:ext cx="1065474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ubtitle 2">
            <a:extLst>
              <a:ext uri="{FF2B5EF4-FFF2-40B4-BE49-F238E27FC236}">
                <a16:creationId xmlns:a16="http://schemas.microsoft.com/office/drawing/2014/main" id="{655A14B7-CDD1-E1AD-E468-29333D93AE30}"/>
              </a:ext>
            </a:extLst>
          </p:cNvPr>
          <p:cNvSpPr txBox="1">
            <a:spLocks/>
          </p:cNvSpPr>
          <p:nvPr/>
        </p:nvSpPr>
        <p:spPr>
          <a:xfrm>
            <a:off x="907529" y="664999"/>
            <a:ext cx="9867048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Our Process</a:t>
            </a:r>
            <a:br>
              <a:rPr lang="en-US" sz="3200" b="1">
                <a:solidFill>
                  <a:schemeClr val="bg1"/>
                </a:solidFill>
                <a:latin typeface="Aptos" panose="020B0004020202020204" pitchFamily="34" charset="0"/>
              </a:rPr>
            </a:br>
            <a:endParaRPr lang="en-US" sz="3200" b="1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5B585AE-794B-5B81-E93A-9BDC5126F370}"/>
              </a:ext>
            </a:extLst>
          </p:cNvPr>
          <p:cNvCxnSpPr>
            <a:cxnSpLocks/>
          </p:cNvCxnSpPr>
          <p:nvPr/>
        </p:nvCxnSpPr>
        <p:spPr>
          <a:xfrm>
            <a:off x="6689453" y="2164914"/>
            <a:ext cx="0" cy="2393414"/>
          </a:xfrm>
          <a:prstGeom prst="line">
            <a:avLst/>
          </a:prstGeom>
          <a:ln w="38100" cap="flat" cmpd="sng" algn="ctr">
            <a:solidFill>
              <a:schemeClr val="tx1">
                <a:lumMod val="75000"/>
                <a:lumOff val="2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Subtitle 2">
            <a:extLst>
              <a:ext uri="{FF2B5EF4-FFF2-40B4-BE49-F238E27FC236}">
                <a16:creationId xmlns:a16="http://schemas.microsoft.com/office/drawing/2014/main" id="{881CB4BA-2317-E6E8-2545-CBC8CED01E77}"/>
              </a:ext>
            </a:extLst>
          </p:cNvPr>
          <p:cNvSpPr txBox="1">
            <a:spLocks/>
          </p:cNvSpPr>
          <p:nvPr/>
        </p:nvSpPr>
        <p:spPr>
          <a:xfrm>
            <a:off x="6854248" y="4131914"/>
            <a:ext cx="4265800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At this point, the project is clearly defined and visualized, positioning MSD to rally community support.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D3B8D4-CD5F-353E-476F-A3FCEDE76FEC}"/>
              </a:ext>
            </a:extLst>
          </p:cNvPr>
          <p:cNvSpPr txBox="1"/>
          <p:nvPr/>
        </p:nvSpPr>
        <p:spPr>
          <a:xfrm>
            <a:off x="9976993" y="3327985"/>
            <a:ext cx="10663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*NOT TO SCALE</a:t>
            </a:r>
          </a:p>
        </p:txBody>
      </p:sp>
    </p:spTree>
    <p:extLst>
      <p:ext uri="{BB962C8B-B14F-4D97-AF65-F5344CB8AC3E}">
        <p14:creationId xmlns:p14="http://schemas.microsoft.com/office/powerpoint/2010/main" val="1336690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CC209-C131-7F87-CF2C-491F746D1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6572F2A-7F8E-40DF-8AA9-17AF87B100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DBAB2824-CCE2-DCC2-9114-6F3DDD455753}"/>
              </a:ext>
            </a:extLst>
          </p:cNvPr>
          <p:cNvSpPr txBox="1">
            <a:spLocks/>
          </p:cNvSpPr>
          <p:nvPr/>
        </p:nvSpPr>
        <p:spPr>
          <a:xfrm>
            <a:off x="0" y="3125455"/>
            <a:ext cx="12188761" cy="911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500"/>
              </a:lnSpc>
              <a:buNone/>
            </a:pPr>
            <a:r>
              <a:rPr lang="en-US" sz="66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Thank you!</a:t>
            </a:r>
            <a:endParaRPr lang="en-US" sz="1800" dirty="0">
              <a:solidFill>
                <a:srgbClr val="F3E50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654F66-FEDA-D054-0E95-990A69B53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8" y="5620660"/>
            <a:ext cx="1489814" cy="65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035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AAE2F-2C33-BC16-18FA-27679BE97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4EF7DC-FF29-92CB-A32F-23A44F1A95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E5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9CA2B4-57A3-0B4B-E68D-4605D4167671}"/>
              </a:ext>
            </a:extLst>
          </p:cNvPr>
          <p:cNvSpPr/>
          <p:nvPr/>
        </p:nvSpPr>
        <p:spPr>
          <a:xfrm>
            <a:off x="321469" y="321468"/>
            <a:ext cx="11537156" cy="6222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F603622-355E-78E6-6039-5C9FAEFAD93A}"/>
              </a:ext>
            </a:extLst>
          </p:cNvPr>
          <p:cNvSpPr txBox="1">
            <a:spLocks/>
          </p:cNvSpPr>
          <p:nvPr/>
        </p:nvSpPr>
        <p:spPr>
          <a:xfrm>
            <a:off x="1518047" y="274494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5000"/>
              </a:lnSpc>
              <a:buNone/>
            </a:pPr>
            <a:r>
              <a:rPr lang="en-US" sz="6600" b="1" dirty="0">
                <a:latin typeface="Adobe Garamond Pro Bold" panose="02020702060506020403" pitchFamily="18" charset="0"/>
              </a:rPr>
              <a:t>We listened.</a:t>
            </a:r>
            <a:br>
              <a:rPr lang="en-US" sz="1800" dirty="0">
                <a:latin typeface="Aptos" panose="020B0004020202020204" pitchFamily="34" charset="0"/>
              </a:rPr>
            </a:br>
            <a:r>
              <a:rPr lang="en-US" sz="1800" dirty="0">
                <a:latin typeface="Aptos" panose="020B0004020202020204" pitchFamily="34" charset="0"/>
              </a:rPr>
              <a:t>DISCOVERY TACTICS</a:t>
            </a:r>
          </a:p>
        </p:txBody>
      </p:sp>
    </p:spTree>
    <p:extLst>
      <p:ext uri="{BB962C8B-B14F-4D97-AF65-F5344CB8AC3E}">
        <p14:creationId xmlns:p14="http://schemas.microsoft.com/office/powerpoint/2010/main" val="3926426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Pentagon 3">
            <a:extLst>
              <a:ext uri="{FF2B5EF4-FFF2-40B4-BE49-F238E27FC236}">
                <a16:creationId xmlns:a16="http://schemas.microsoft.com/office/drawing/2014/main" id="{210E65F3-B779-8839-5BC1-E559F770FEF6}"/>
              </a:ext>
            </a:extLst>
          </p:cNvPr>
          <p:cNvSpPr/>
          <p:nvPr/>
        </p:nvSpPr>
        <p:spPr>
          <a:xfrm>
            <a:off x="698523" y="0"/>
            <a:ext cx="3070320" cy="777240"/>
          </a:xfrm>
          <a:prstGeom prst="homePlate">
            <a:avLst>
              <a:gd name="adj" fmla="val 0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</a:rPr>
              <a:t>WHO WE LISTENED TO AND HOW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A9C0653B-BAB4-C45B-94C9-2D960BAF3842}"/>
              </a:ext>
            </a:extLst>
          </p:cNvPr>
          <p:cNvSpPr txBox="1"/>
          <p:nvPr/>
        </p:nvSpPr>
        <p:spPr>
          <a:xfrm>
            <a:off x="1028012" y="1860772"/>
            <a:ext cx="4932118" cy="41942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</a:pPr>
            <a:r>
              <a:rPr lang="en-US" sz="2400" b="1" i="1" u="sng" dirty="0">
                <a:solidFill>
                  <a:srgbClr val="3B3A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en-US" sz="2400" b="1" dirty="0">
                <a:solidFill>
                  <a:srgbClr val="3B3A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 listened to:</a:t>
            </a:r>
          </a:p>
          <a:p>
            <a:pPr>
              <a:lnSpc>
                <a:spcPts val="2200"/>
              </a:lnSpc>
            </a:pPr>
            <a:endParaRPr lang="en-US" sz="2400" dirty="0">
              <a:solidFill>
                <a:srgbClr val="3B3A3B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3B3A3B"/>
                </a:solidFill>
                <a:latin typeface="Arial"/>
                <a:ea typeface="Calibri"/>
                <a:cs typeface="Arial"/>
              </a:rPr>
              <a:t>School District Leadership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3B3A3B"/>
                </a:solidFill>
                <a:latin typeface="Arial"/>
                <a:ea typeface="Calibri"/>
                <a:cs typeface="Arial"/>
              </a:rPr>
              <a:t>Middle School Leadership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3B3A3B"/>
                </a:solidFill>
                <a:latin typeface="Arial"/>
                <a:ea typeface="Calibri"/>
                <a:cs typeface="Arial"/>
              </a:rPr>
              <a:t>Faculty &amp; Staff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3B3A3B"/>
                </a:solidFill>
                <a:latin typeface="Arial"/>
                <a:ea typeface="Calibri"/>
                <a:cs typeface="Arial"/>
              </a:rPr>
              <a:t>Trustees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3B3A3B"/>
                </a:solidFill>
                <a:latin typeface="Arial"/>
                <a:ea typeface="Calibri"/>
                <a:cs typeface="Arial"/>
              </a:rPr>
              <a:t>Students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Calibri"/>
            </a:endParaRPr>
          </a:p>
          <a:p>
            <a:pPr>
              <a:lnSpc>
                <a:spcPts val="2200"/>
              </a:lnSpc>
            </a:pP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3B3A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FCD77C82-373A-D67E-6896-EAFF3F56552B}"/>
              </a:ext>
            </a:extLst>
          </p:cNvPr>
          <p:cNvSpPr txBox="1"/>
          <p:nvPr/>
        </p:nvSpPr>
        <p:spPr>
          <a:xfrm>
            <a:off x="6096000" y="1860772"/>
            <a:ext cx="5736227" cy="39120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</a:pPr>
            <a:r>
              <a:rPr lang="en-US" sz="2400" b="1" i="1" u="sng" dirty="0">
                <a:solidFill>
                  <a:srgbClr val="3B3A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US" sz="2400" b="1" dirty="0">
                <a:solidFill>
                  <a:srgbClr val="3B3A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 listened:</a:t>
            </a:r>
          </a:p>
          <a:p>
            <a:pPr>
              <a:lnSpc>
                <a:spcPts val="2200"/>
              </a:lnSpc>
            </a:pPr>
            <a:endParaRPr lang="en-US" sz="2400" b="1" dirty="0">
              <a:solidFill>
                <a:srgbClr val="3B3A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3B3A3B"/>
                </a:solidFill>
                <a:latin typeface="Arial"/>
                <a:cs typeface="Arial"/>
              </a:rPr>
              <a:t>8 Group Meetings </a:t>
            </a:r>
            <a:r>
              <a:rPr lang="en-US" sz="1600" dirty="0">
                <a:solidFill>
                  <a:srgbClr val="3B3A3B"/>
                </a:solidFill>
                <a:latin typeface="Arial"/>
                <a:cs typeface="Arial"/>
              </a:rPr>
              <a:t>(In-person and virtual)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3B3A3B"/>
                </a:solidFill>
                <a:latin typeface="Arial"/>
                <a:cs typeface="Arial"/>
              </a:rPr>
              <a:t>Staff Survey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3B3A3B"/>
                </a:solidFill>
                <a:latin typeface="Arial"/>
                <a:cs typeface="Arial"/>
              </a:rPr>
              <a:t>Facility Tour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3B3A3B"/>
                </a:solidFill>
                <a:latin typeface="Arial"/>
                <a:cs typeface="Arial"/>
              </a:rPr>
              <a:t>Site Visits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3B3A3B"/>
                </a:solidFill>
                <a:latin typeface="Arial"/>
                <a:cs typeface="Arial"/>
              </a:rPr>
              <a:t>       </a:t>
            </a: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3B3A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26697D3-BC79-3A61-878B-A188B875CD7D}"/>
              </a:ext>
            </a:extLst>
          </p:cNvPr>
          <p:cNvCxnSpPr/>
          <p:nvPr/>
        </p:nvCxnSpPr>
        <p:spPr>
          <a:xfrm>
            <a:off x="5824258" y="1678915"/>
            <a:ext cx="0" cy="3825551"/>
          </a:xfrm>
          <a:prstGeom prst="line">
            <a:avLst/>
          </a:prstGeom>
          <a:ln w="38100">
            <a:solidFill>
              <a:srgbClr val="F3E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12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CF7A99-8E20-2E67-0111-2CD54E7B5297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29292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D4A02F7-406D-0271-33E0-2FA85D84E498}"/>
              </a:ext>
            </a:extLst>
          </p:cNvPr>
          <p:cNvSpPr txBox="1">
            <a:spLocks/>
          </p:cNvSpPr>
          <p:nvPr/>
        </p:nvSpPr>
        <p:spPr>
          <a:xfrm>
            <a:off x="1595058" y="2328001"/>
            <a:ext cx="9001884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solidFill>
                  <a:srgbClr val="F3E500"/>
                </a:solidFill>
                <a:latin typeface="Aptos" panose="020B0004020202020204" pitchFamily="34" charset="0"/>
              </a:rPr>
              <a:t>The Big Takeaway </a:t>
            </a:r>
            <a:br>
              <a:rPr lang="en-US" sz="32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endParaRPr lang="en-US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F8AFE8-89E8-8C6B-66CF-0ABCA7C8959F}"/>
              </a:ext>
            </a:extLst>
          </p:cNvPr>
          <p:cNvSpPr txBox="1"/>
          <p:nvPr/>
        </p:nvSpPr>
        <p:spPr>
          <a:xfrm>
            <a:off x="3299792" y="3144276"/>
            <a:ext cx="55420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The district wants to create a next-generation learning environment that better reflects how middle school students learn, collaborate, create, and connect today.</a:t>
            </a:r>
            <a:endParaRPr lang="en-US" b="1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43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24487-0529-B4BC-DEA4-D63C1315F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42C6DB2-E9F2-ECAA-EF4B-8F74EDA74757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29292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5BE4527-1BBB-C6F3-34FD-29C64128C9F6}"/>
              </a:ext>
            </a:extLst>
          </p:cNvPr>
          <p:cNvSpPr txBox="1">
            <a:spLocks/>
          </p:cNvSpPr>
          <p:nvPr/>
        </p:nvSpPr>
        <p:spPr>
          <a:xfrm>
            <a:off x="732958" y="602312"/>
            <a:ext cx="9001884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latin typeface="Aptos" panose="020B0004020202020204" pitchFamily="34" charset="0"/>
              </a:rPr>
              <a:t>Across nearly every response, current school culture was described as:</a:t>
            </a:r>
            <a:br>
              <a:rPr lang="en-US" sz="32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endParaRPr lang="en-US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8" name="Graphic 7" descr="Arrow Down with solid fill">
            <a:extLst>
              <a:ext uri="{FF2B5EF4-FFF2-40B4-BE49-F238E27FC236}">
                <a16:creationId xmlns:a16="http://schemas.microsoft.com/office/drawing/2014/main" id="{EFAC3113-3FEF-9A1D-1788-AC32F98A24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32160" y="1008920"/>
            <a:ext cx="661374" cy="6613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C0872D-27E8-73C7-D1AD-AECA7DF14FD5}"/>
              </a:ext>
            </a:extLst>
          </p:cNvPr>
          <p:cNvSpPr txBox="1"/>
          <p:nvPr/>
        </p:nvSpPr>
        <p:spPr>
          <a:xfrm>
            <a:off x="1652227" y="1144929"/>
            <a:ext cx="6466992" cy="2079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Highly collaborative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Relationship-driven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Creative and student-centered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Community-connected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Flexible and resourceful</a:t>
            </a:r>
          </a:p>
        </p:txBody>
      </p:sp>
      <p:pic>
        <p:nvPicPr>
          <p:cNvPr id="11" name="Graphic 10" descr="Arrow Down with solid fill">
            <a:extLst>
              <a:ext uri="{FF2B5EF4-FFF2-40B4-BE49-F238E27FC236}">
                <a16:creationId xmlns:a16="http://schemas.microsoft.com/office/drawing/2014/main" id="{A7D1C409-3186-1069-EC2C-CC74B96D98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32159" y="3832966"/>
            <a:ext cx="661374" cy="661374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C25BA0EA-8D32-28D2-C630-F80DE6B4C9F9}"/>
              </a:ext>
            </a:extLst>
          </p:cNvPr>
          <p:cNvSpPr txBox="1">
            <a:spLocks/>
          </p:cNvSpPr>
          <p:nvPr/>
        </p:nvSpPr>
        <p:spPr>
          <a:xfrm>
            <a:off x="732958" y="3495974"/>
            <a:ext cx="9001884" cy="542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latin typeface="Aptos" panose="020B0004020202020204" pitchFamily="34" charset="0"/>
              </a:rPr>
              <a:t>At the same time, the current facility was consistently described as:</a:t>
            </a:r>
            <a:br>
              <a:rPr lang="en-US" sz="32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endParaRPr lang="en-US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D7AF05-507F-FA39-A717-37B72C9E1910}"/>
              </a:ext>
            </a:extLst>
          </p:cNvPr>
          <p:cNvSpPr txBox="1"/>
          <p:nvPr/>
        </p:nvSpPr>
        <p:spPr>
          <a:xfrm>
            <a:off x="1652227" y="3994279"/>
            <a:ext cx="6466992" cy="2079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Difficult to secure  /  operationally fragmented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Acoustically challenging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Lacking specialized support spaces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Inflexible for evolving programming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 fully aligned with contemporary teaching models</a:t>
            </a:r>
          </a:p>
        </p:txBody>
      </p:sp>
    </p:spTree>
    <p:extLst>
      <p:ext uri="{BB962C8B-B14F-4D97-AF65-F5344CB8AC3E}">
        <p14:creationId xmlns:p14="http://schemas.microsoft.com/office/powerpoint/2010/main" val="1901561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B05ED-603E-88DA-21C4-17175C3EA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65E7FF-FAEB-0A4B-9FD5-33458B9B9D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E5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2BC9EE2-2472-5D2A-9760-AD778776DAB3}"/>
              </a:ext>
            </a:extLst>
          </p:cNvPr>
          <p:cNvSpPr/>
          <p:nvPr/>
        </p:nvSpPr>
        <p:spPr>
          <a:xfrm>
            <a:off x="321469" y="321468"/>
            <a:ext cx="11537156" cy="6222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A191DCD-1A83-1907-AC19-8F11C42ABCBD}"/>
              </a:ext>
            </a:extLst>
          </p:cNvPr>
          <p:cNvSpPr txBox="1">
            <a:spLocks/>
          </p:cNvSpPr>
          <p:nvPr/>
        </p:nvSpPr>
        <p:spPr>
          <a:xfrm>
            <a:off x="1518047" y="274494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5000"/>
              </a:lnSpc>
              <a:buNone/>
            </a:pPr>
            <a:r>
              <a:rPr lang="en-US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Garamond Pro Bold" panose="02020702060506020403" pitchFamily="18" charset="0"/>
              </a:rPr>
              <a:t>We aligned.</a:t>
            </a:r>
            <a:b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</a:b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SUCCESS THEMES + VISION</a:t>
            </a:r>
            <a:b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</a:b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PROGRAM + ADJACENCIES</a:t>
            </a:r>
          </a:p>
        </p:txBody>
      </p:sp>
    </p:spTree>
    <p:extLst>
      <p:ext uri="{BB962C8B-B14F-4D97-AF65-F5344CB8AC3E}">
        <p14:creationId xmlns:p14="http://schemas.microsoft.com/office/powerpoint/2010/main" val="20841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5318</TotalTime>
  <Words>1300</Words>
  <Application>Microsoft Office PowerPoint</Application>
  <PresentationFormat>Widescreen</PresentationFormat>
  <Paragraphs>300</Paragraphs>
  <Slides>40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Adobe Garamond Pro Bold</vt:lpstr>
      <vt:lpstr>Aptos</vt:lpstr>
      <vt:lpstr>Aptos Display</vt:lpstr>
      <vt:lpstr>Archivo</vt:lpstr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Asia Davis</dc:creator>
  <cp:lastModifiedBy>Tiegs, Shawn</cp:lastModifiedBy>
  <cp:revision>38</cp:revision>
  <cp:lastPrinted>2026-07-14T20:22:42Z</cp:lastPrinted>
  <dcterms:created xsi:type="dcterms:W3CDTF">2026-07-12T21:18:17Z</dcterms:created>
  <dcterms:modified xsi:type="dcterms:W3CDTF">2026-07-17T04:24:43Z</dcterms:modified>
</cp:coreProperties>
</file>